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2" r:id="rId2"/>
    <p:sldMasterId id="2147483674" r:id="rId3"/>
  </p:sldMasterIdLst>
  <p:notesMasterIdLst>
    <p:notesMasterId r:id="rId19"/>
  </p:notesMasterIdLst>
  <p:sldIdLst>
    <p:sldId id="289" r:id="rId4"/>
    <p:sldId id="257" r:id="rId5"/>
    <p:sldId id="342" r:id="rId6"/>
    <p:sldId id="271" r:id="rId7"/>
    <p:sldId id="343" r:id="rId8"/>
    <p:sldId id="344" r:id="rId9"/>
    <p:sldId id="326" r:id="rId10"/>
    <p:sldId id="365" r:id="rId11"/>
    <p:sldId id="366" r:id="rId12"/>
    <p:sldId id="369" r:id="rId13"/>
    <p:sldId id="367" r:id="rId14"/>
    <p:sldId id="330" r:id="rId15"/>
    <p:sldId id="333" r:id="rId16"/>
    <p:sldId id="355" r:id="rId17"/>
    <p:sldId id="335" r:id="rId18"/>
  </p:sldIdLst>
  <p:sldSz cx="9144000" cy="6858000" type="screen4x3"/>
  <p:notesSz cx="6858000" cy="9144000"/>
  <p:custDataLst>
    <p:tags r:id="rId20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83759" autoAdjust="0"/>
  </p:normalViewPr>
  <p:slideViewPr>
    <p:cSldViewPr>
      <p:cViewPr>
        <p:scale>
          <a:sx n="60" d="100"/>
          <a:sy n="60" d="100"/>
        </p:scale>
        <p:origin x="1692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25A7C6-6346-45B2-8BA7-0F4FB8FF619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72340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4400"/>
            <a:r>
              <a:rPr lang="fr-FR" altLang="fr-FR" dirty="0" smtClean="0">
                <a:latin typeface="Calibri" pitchFamily="34" charset="0"/>
                <a:ea typeface="ＭＳ Ｐゴシック" pitchFamily="34" charset="-128"/>
              </a:rPr>
              <a:t>Merci </a:t>
            </a:r>
            <a:r>
              <a:rPr lang="fr-FR" altLang="fr-FR" dirty="0" smtClean="0">
                <a:latin typeface="Calibri" pitchFamily="34" charset="0"/>
                <a:ea typeface="ＭＳ Ｐゴシック" pitchFamily="34" charset="-128"/>
              </a:rPr>
              <a:t>Monsieur le président </a:t>
            </a:r>
            <a:r>
              <a:rPr lang="fr-FR" altLang="fr-FR" dirty="0" smtClean="0">
                <a:latin typeface="Calibri" pitchFamily="34" charset="0"/>
                <a:ea typeface="ＭＳ Ｐゴシック" pitchFamily="34" charset="-128"/>
              </a:rPr>
              <a:t>de</a:t>
            </a:r>
            <a:r>
              <a:rPr lang="fr-FR" altLang="fr-FR" baseline="0" dirty="0" smtClean="0">
                <a:latin typeface="Calibri" pitchFamily="34" charset="0"/>
                <a:ea typeface="ＭＳ Ｐゴシック" pitchFamily="34" charset="-128"/>
              </a:rPr>
              <a:t> session</a:t>
            </a:r>
            <a:r>
              <a:rPr lang="fr-FR" altLang="fr-FR" dirty="0" smtClean="0">
                <a:latin typeface="Calibri" pitchFamily="34" charset="0"/>
                <a:ea typeface="ＭＳ Ｐゴシック" pitchFamily="34" charset="-128"/>
              </a:rPr>
              <a:t>. </a:t>
            </a:r>
          </a:p>
          <a:p>
            <a:pPr defTabSz="914400"/>
            <a:r>
              <a:rPr lang="fr-FR" altLang="fr-FR" dirty="0" smtClean="0">
                <a:latin typeface="Calibri" pitchFamily="34" charset="0"/>
                <a:ea typeface="ＭＳ Ｐゴシック" pitchFamily="34" charset="-128"/>
              </a:rPr>
              <a:t>Monsieur</a:t>
            </a:r>
            <a:r>
              <a:rPr lang="fr-FR" altLang="fr-FR" baseline="0" dirty="0" smtClean="0"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fr-FR" altLang="fr-FR" dirty="0" smtClean="0">
                <a:latin typeface="Calibri" pitchFamily="34" charset="0"/>
                <a:ea typeface="ＭＳ Ｐゴシック" pitchFamily="34" charset="-128"/>
              </a:rPr>
              <a:t>le président </a:t>
            </a:r>
            <a:r>
              <a:rPr lang="fr-FR" altLang="fr-FR" dirty="0" smtClean="0">
                <a:latin typeface="Calibri" pitchFamily="34" charset="0"/>
                <a:ea typeface="ＭＳ Ｐゴシック" pitchFamily="34" charset="-128"/>
              </a:rPr>
              <a:t>,  chers maîtres, chers collègues  Bonjour.</a:t>
            </a:r>
          </a:p>
          <a:p>
            <a:pPr defTabSz="914400"/>
            <a:r>
              <a:rPr lang="fr-FR" altLang="fr-FR" dirty="0" smtClean="0">
                <a:latin typeface="Calibri" pitchFamily="34" charset="0"/>
                <a:ea typeface="ＭＳ Ｐゴシック" pitchFamily="34" charset="-128"/>
              </a:rPr>
              <a:t>Nous avons  l’honneur  de vous présenter ce jour la synthèse de notre travail intitulé: </a:t>
            </a:r>
            <a:br>
              <a:rPr lang="fr-FR" altLang="fr-FR" dirty="0" smtClean="0">
                <a:latin typeface="Calibri" pitchFamily="34" charset="0"/>
                <a:ea typeface="ＭＳ Ｐゴシック" pitchFamily="34" charset="-128"/>
              </a:rPr>
            </a:br>
            <a:endParaRPr lang="fr-FR" altLang="fr-FR" dirty="0" smtClean="0">
              <a:latin typeface="Calibri" pitchFamily="34" charset="0"/>
              <a:ea typeface="ＭＳ Ｐゴシック" pitchFamily="34" charset="-128"/>
            </a:endParaRPr>
          </a:p>
          <a:p>
            <a:endParaRPr lang="fr-FR" altLang="fr-FR" dirty="0" smtClean="0">
              <a:latin typeface="Arial" panose="020B0604020202020204" pitchFamily="34" charset="0"/>
            </a:endParaRPr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8030A5-8908-4E9F-A744-BC15082EE922}" type="slidenum">
              <a:rPr lang="fr-FR" altLang="fr-FR" smtClean="0">
                <a:solidFill>
                  <a:srgbClr val="000000"/>
                </a:solidFill>
              </a:rPr>
              <a:pPr/>
              <a:t>1</a:t>
            </a:fld>
            <a:endParaRPr lang="fr-FR" altLang="fr-F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284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Quatre-vingt-cinq pourcent des examens étaient revenus pathologiques 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5A7C6-6346-45B2-8BA7-0F4FB8FF6197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9339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36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Les anomalies veineuses étaient les plus fréquentes avec insuffisance veineuse (32,5%), thrombose veineuse profonde (11%), Suivies de l’ artériopathie oblitérante des</a:t>
            </a:r>
            <a:r>
              <a:rPr lang="fr-FR" sz="36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membres</a:t>
            </a:r>
            <a:r>
              <a:rPr lang="fr-FR" sz="36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(34 %), sténoses carotidiennes (17%). </a:t>
            </a:r>
          </a:p>
          <a:p>
            <a:endParaRPr lang="en-US" sz="3600" dirty="0"/>
          </a:p>
        </p:txBody>
      </p:sp>
      <p:sp>
        <p:nvSpPr>
          <p:cNvPr id="768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44C1D2D-0AB9-430C-AB72-517814B2351F}" type="slidenum">
              <a:rPr lang="fr-FR" altLang="fr-FR" smtClean="0"/>
              <a:pPr/>
              <a:t>11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031657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Monsieur le président </a:t>
            </a:r>
            <a:r>
              <a:rPr lang="fr-FR" dirty="0" smtClean="0"/>
              <a:t>de session, honorables maîtres, chers collègues, les résultats obtenus dans notre étude ont suscité une discussion que nous vous présentons</a:t>
            </a:r>
          </a:p>
          <a:p>
            <a:r>
              <a:rPr lang="fr-FR" dirty="0" smtClean="0"/>
              <a:t>Prédominance féminine dans notre</a:t>
            </a:r>
            <a:r>
              <a:rPr lang="fr-FR" baseline="0" dirty="0" smtClean="0"/>
              <a:t> étude </a:t>
            </a:r>
            <a:r>
              <a:rPr lang="fr-FR" dirty="0" smtClean="0"/>
              <a:t>, âge moyen de 55 ans </a:t>
            </a:r>
          </a:p>
          <a:p>
            <a:r>
              <a:rPr lang="fr-FR" dirty="0" smtClean="0"/>
              <a:t>consultation </a:t>
            </a:r>
            <a:r>
              <a:rPr lang="fr-FR" dirty="0" smtClean="0"/>
              <a:t>tardive </a:t>
            </a:r>
            <a:endParaRPr lang="fr-FR" dirty="0" smtClean="0"/>
          </a:p>
          <a:p>
            <a:r>
              <a:rPr lang="fr-FR" dirty="0" smtClean="0"/>
              <a:t>Alors</a:t>
            </a:r>
            <a:r>
              <a:rPr lang="fr-FR" baseline="0" dirty="0" smtClean="0"/>
              <a:t> qu’en occident un bilan de suivi de FDR était fréquent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5A7C6-6346-45B2-8BA7-0F4FB8FF6197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7649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dirty="0" smtClean="0">
                <a:latin typeface="Arial" panose="020B0604020202020204" pitchFamily="34" charset="0"/>
              </a:rPr>
              <a:t>En guise de conclusion nous disons </a:t>
            </a:r>
            <a:r>
              <a:rPr lang="fr-FR" altLang="fr-FR" dirty="0" smtClean="0">
                <a:latin typeface="Arial" panose="020B0604020202020204" pitchFamily="34" charset="0"/>
              </a:rPr>
              <a:t>que</a:t>
            </a:r>
            <a:endParaRPr lang="fr-FR" altLang="fr-FR" dirty="0" smtClean="0">
              <a:latin typeface="Arial" panose="020B0604020202020204" pitchFamily="34" charset="0"/>
            </a:endParaRPr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E9266F-A12D-49D5-8547-991269B86DA4}" type="slidenum">
              <a:rPr lang="fr-FR" altLang="fr-FR" smtClean="0"/>
              <a:pPr/>
              <a:t>13</a:t>
            </a:fld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288167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dirty="0" smtClean="0">
                <a:latin typeface="Arial" panose="020B0604020202020204" pitchFamily="34" charset="0"/>
              </a:rPr>
              <a:t>D’où l’</a:t>
            </a:r>
            <a:r>
              <a:rPr lang="fr-FR" altLang="fr-FR" dirty="0" err="1" smtClean="0">
                <a:latin typeface="Arial" panose="020B0604020202020204" pitchFamily="34" charset="0"/>
              </a:rPr>
              <a:t>interêt</a:t>
            </a:r>
            <a:r>
              <a:rPr lang="fr-FR" altLang="fr-FR" dirty="0" smtClean="0">
                <a:latin typeface="Arial" panose="020B0604020202020204" pitchFamily="34" charset="0"/>
              </a:rPr>
              <a:t> de la prévention </a:t>
            </a:r>
            <a:r>
              <a:rPr lang="fr-FR" altLang="fr-FR" dirty="0" smtClean="0">
                <a:latin typeface="Arial" panose="020B0604020202020204" pitchFamily="34" charset="0"/>
              </a:rPr>
              <a:t>des</a:t>
            </a:r>
            <a:r>
              <a:rPr lang="fr-FR" altLang="fr-FR" baseline="0" dirty="0" smtClean="0">
                <a:latin typeface="Arial" panose="020B0604020202020204" pitchFamily="34" charset="0"/>
              </a:rPr>
              <a:t> maladies vasculaires  d</a:t>
            </a:r>
            <a:r>
              <a:rPr lang="fr-FR" altLang="fr-FR" dirty="0" smtClean="0">
                <a:latin typeface="Arial" panose="020B0604020202020204" pitchFamily="34" charset="0"/>
              </a:rPr>
              <a:t>ans  le  contexte d’émergence des maladies cardio-vasculaires en </a:t>
            </a:r>
            <a:r>
              <a:rPr lang="fr-FR" altLang="fr-FR" dirty="0" err="1" smtClean="0">
                <a:latin typeface="Arial" panose="020B0604020202020204" pitchFamily="34" charset="0"/>
              </a:rPr>
              <a:t>afrique</a:t>
            </a:r>
            <a:r>
              <a:rPr lang="fr-FR" altLang="fr-FR" dirty="0" smtClean="0">
                <a:latin typeface="Arial" panose="020B0604020202020204" pitchFamily="34" charset="0"/>
              </a:rPr>
              <a:t>,  </a:t>
            </a:r>
          </a:p>
          <a:p>
            <a:r>
              <a:rPr lang="fr-FR" altLang="fr-FR" dirty="0" smtClean="0">
                <a:latin typeface="Arial" panose="020B0604020202020204" pitchFamily="34" charset="0"/>
              </a:rPr>
              <a:t>ED mérite d’être vulgarisée dans  les</a:t>
            </a:r>
            <a:r>
              <a:rPr lang="fr-FR" altLang="fr-FR" baseline="0" dirty="0" smtClean="0">
                <a:latin typeface="Arial" panose="020B0604020202020204" pitchFamily="34" charset="0"/>
              </a:rPr>
              <a:t> structures de soins</a:t>
            </a:r>
            <a:endParaRPr lang="fr-FR" altLang="fr-FR" dirty="0" smtClean="0">
              <a:latin typeface="Arial" panose="020B0604020202020204" pitchFamily="34" charset="0"/>
            </a:endParaRPr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E9266F-A12D-49D5-8547-991269B86DA4}" type="slidenum">
              <a:rPr lang="fr-FR" altLang="fr-FR" smtClean="0"/>
              <a:pPr/>
              <a:t>14</a:t>
            </a:fld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6846243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Monsieur le président </a:t>
            </a:r>
            <a:r>
              <a:rPr lang="fr-FR" dirty="0" smtClean="0"/>
              <a:t>de session, honorables maîtres, chers collègues, nous nous remercions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5A7C6-6346-45B2-8BA7-0F4FB8FF6197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621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defTabSz="914400" eaLnBrk="1" hangingPunct="1">
              <a:spcBef>
                <a:spcPct val="0"/>
              </a:spcBef>
            </a:pPr>
            <a:r>
              <a:rPr lang="fr-FR" altLang="fr-FR" sz="1800" dirty="0" smtClean="0">
                <a:latin typeface="Calibri" pitchFamily="34" charset="0"/>
                <a:ea typeface="ＭＳ Ｐゴシック" pitchFamily="34" charset="-128"/>
              </a:rPr>
              <a:t>Pour ce faire, nous allons adopter le plan suivant…</a:t>
            </a:r>
          </a:p>
          <a:p>
            <a:pPr lvl="1" defTabSz="914400" eaLnBrk="1" hangingPunct="1">
              <a:spcBef>
                <a:spcPct val="0"/>
              </a:spcBef>
            </a:pPr>
            <a:r>
              <a:rPr lang="en-US" altLang="fr-FR" sz="1800" dirty="0" smtClean="0">
                <a:latin typeface="Calibri" pitchFamily="34" charset="0"/>
                <a:ea typeface="ＭＳ Ｐゴシック" pitchFamily="34" charset="-128"/>
              </a:rPr>
              <a:t>Après </a:t>
            </a:r>
            <a:r>
              <a:rPr lang="en-US" altLang="fr-FR" sz="1800" dirty="0" err="1" smtClean="0">
                <a:latin typeface="Calibri" pitchFamily="34" charset="0"/>
                <a:ea typeface="ＭＳ Ｐゴシック" pitchFamily="34" charset="-128"/>
              </a:rPr>
              <a:t>une</a:t>
            </a:r>
            <a:r>
              <a:rPr lang="en-US" altLang="fr-FR" sz="1800" dirty="0" smtClean="0">
                <a:latin typeface="Calibri" pitchFamily="34" charset="0"/>
                <a:ea typeface="ＭＳ Ｐゴシック" pitchFamily="34" charset="-128"/>
              </a:rPr>
              <a:t> introduction qui </a:t>
            </a:r>
            <a:r>
              <a:rPr lang="en-US" altLang="fr-FR" sz="1800" dirty="0" err="1" smtClean="0">
                <a:latin typeface="Calibri" pitchFamily="34" charset="0"/>
                <a:ea typeface="ＭＳ Ｐゴシック" pitchFamily="34" charset="-128"/>
              </a:rPr>
              <a:t>déclinera</a:t>
            </a:r>
            <a:r>
              <a:rPr lang="en-US" altLang="fr-FR" sz="1800" dirty="0" smtClean="0">
                <a:latin typeface="Calibri" pitchFamily="34" charset="0"/>
                <a:ea typeface="ＭＳ Ｐゴシック" pitchFamily="34" charset="-128"/>
              </a:rPr>
              <a:t> la </a:t>
            </a:r>
            <a:r>
              <a:rPr lang="en-US" altLang="fr-FR" sz="1800" dirty="0" err="1" smtClean="0">
                <a:latin typeface="Calibri" pitchFamily="34" charset="0"/>
                <a:ea typeface="ＭＳ Ｐゴシック" pitchFamily="34" charset="-128"/>
              </a:rPr>
              <a:t>problématique</a:t>
            </a:r>
            <a:r>
              <a:rPr lang="en-US" altLang="fr-FR" sz="1800" dirty="0" smtClean="0">
                <a:latin typeface="Calibri" pitchFamily="34" charset="0"/>
                <a:ea typeface="ＭＳ Ｐゴシック" pitchFamily="34" charset="-128"/>
              </a:rPr>
              <a:t>, </a:t>
            </a:r>
          </a:p>
          <a:p>
            <a:pPr lvl="1" defTabSz="914400" eaLnBrk="1" hangingPunct="1">
              <a:spcBef>
                <a:spcPct val="0"/>
              </a:spcBef>
            </a:pPr>
            <a:r>
              <a:rPr lang="en-US" altLang="fr-FR" sz="1800" dirty="0" smtClean="0">
                <a:latin typeface="Calibri" pitchFamily="34" charset="0"/>
                <a:ea typeface="ＭＳ Ｐゴシック" pitchFamily="34" charset="-128"/>
              </a:rPr>
              <a:t>Nous </a:t>
            </a:r>
            <a:r>
              <a:rPr lang="en-US" altLang="fr-FR" sz="1800" dirty="0" err="1" smtClean="0">
                <a:latin typeface="Calibri" pitchFamily="34" charset="0"/>
                <a:ea typeface="ＭＳ Ｐゴシック" pitchFamily="34" charset="-128"/>
              </a:rPr>
              <a:t>présenterons</a:t>
            </a:r>
            <a:r>
              <a:rPr lang="en-US" altLang="fr-FR" sz="1800" dirty="0" smtClean="0">
                <a:latin typeface="Calibri" pitchFamily="34" charset="0"/>
                <a:ea typeface="ＭＳ Ｐゴシック" pitchFamily="34" charset="-128"/>
              </a:rPr>
              <a:t> les </a:t>
            </a:r>
            <a:r>
              <a:rPr lang="en-US" altLang="fr-FR" sz="1800" dirty="0" err="1" smtClean="0">
                <a:latin typeface="Calibri" pitchFamily="34" charset="0"/>
                <a:ea typeface="ＭＳ Ｐゴシック" pitchFamily="34" charset="-128"/>
              </a:rPr>
              <a:t>objectifs</a:t>
            </a:r>
            <a:r>
              <a:rPr lang="en-US" altLang="fr-FR" sz="1800" dirty="0" smtClean="0">
                <a:latin typeface="Calibri" pitchFamily="34" charset="0"/>
                <a:ea typeface="ＭＳ Ｐゴシック" pitchFamily="34" charset="-128"/>
              </a:rPr>
              <a:t> de </a:t>
            </a:r>
            <a:r>
              <a:rPr lang="en-US" altLang="fr-FR" sz="1800" dirty="0" err="1" smtClean="0">
                <a:latin typeface="Calibri" pitchFamily="34" charset="0"/>
                <a:ea typeface="ＭＳ Ｐゴシック" pitchFamily="34" charset="-128"/>
              </a:rPr>
              <a:t>notre</a:t>
            </a:r>
            <a:r>
              <a:rPr lang="en-US" altLang="fr-FR" sz="1800" dirty="0" smtClean="0"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US" altLang="fr-FR" sz="1800" dirty="0" err="1" smtClean="0">
                <a:latin typeface="Calibri" pitchFamily="34" charset="0"/>
                <a:ea typeface="ＭＳ Ｐゴシック" pitchFamily="34" charset="-128"/>
              </a:rPr>
              <a:t>étude</a:t>
            </a:r>
            <a:r>
              <a:rPr lang="en-US" altLang="fr-FR" sz="1800" dirty="0" smtClean="0">
                <a:latin typeface="Calibri" pitchFamily="34" charset="0"/>
                <a:ea typeface="ＭＳ Ｐゴシック" pitchFamily="34" charset="-128"/>
              </a:rPr>
              <a:t>. </a:t>
            </a:r>
          </a:p>
          <a:p>
            <a:pPr lvl="1" defTabSz="914400" eaLnBrk="1" hangingPunct="1">
              <a:spcBef>
                <a:spcPct val="0"/>
              </a:spcBef>
            </a:pPr>
            <a:r>
              <a:rPr lang="en-US" altLang="fr-FR" sz="1800" dirty="0" err="1" smtClean="0">
                <a:latin typeface="Calibri" pitchFamily="34" charset="0"/>
                <a:ea typeface="ＭＳ Ｐゴシック" pitchFamily="34" charset="-128"/>
              </a:rPr>
              <a:t>Ensuite</a:t>
            </a:r>
            <a:r>
              <a:rPr lang="en-US" altLang="fr-FR" sz="1800" dirty="0" smtClean="0"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US" altLang="fr-FR" sz="1800" dirty="0" err="1" smtClean="0">
                <a:latin typeface="Calibri" pitchFamily="34" charset="0"/>
                <a:ea typeface="ＭＳ Ｐゴシック" pitchFamily="34" charset="-128"/>
              </a:rPr>
              <a:t>suivra</a:t>
            </a:r>
            <a:r>
              <a:rPr lang="en-US" altLang="fr-FR" sz="1800" dirty="0" smtClean="0">
                <a:latin typeface="Calibri" pitchFamily="34" charset="0"/>
                <a:ea typeface="ＭＳ Ｐゴシック" pitchFamily="34" charset="-128"/>
              </a:rPr>
              <a:t> la </a:t>
            </a:r>
            <a:r>
              <a:rPr lang="en-US" altLang="fr-FR" sz="1800" dirty="0" err="1" smtClean="0">
                <a:latin typeface="Calibri" pitchFamily="34" charset="0"/>
                <a:ea typeface="ＭＳ Ｐゴシック" pitchFamily="34" charset="-128"/>
              </a:rPr>
              <a:t>méthodologie</a:t>
            </a:r>
            <a:r>
              <a:rPr lang="en-US" altLang="fr-FR" sz="1800" dirty="0" smtClean="0">
                <a:latin typeface="Calibri" pitchFamily="34" charset="0"/>
                <a:ea typeface="ＭＳ Ｐゴシック" pitchFamily="34" charset="-128"/>
              </a:rPr>
              <a:t>, </a:t>
            </a:r>
            <a:r>
              <a:rPr lang="en-US" altLang="fr-FR" sz="1800" dirty="0" err="1" smtClean="0">
                <a:latin typeface="Calibri" pitchFamily="34" charset="0"/>
                <a:ea typeface="ＭＳ Ｐゴシック" pitchFamily="34" charset="-128"/>
              </a:rPr>
              <a:t>puis</a:t>
            </a:r>
            <a:r>
              <a:rPr lang="en-US" altLang="fr-FR" sz="1800" dirty="0" smtClean="0">
                <a:latin typeface="Calibri" pitchFamily="34" charset="0"/>
                <a:ea typeface="ＭＳ Ｐゴシック" pitchFamily="34" charset="-128"/>
              </a:rPr>
              <a:t> nous </a:t>
            </a:r>
            <a:r>
              <a:rPr lang="en-US" altLang="fr-FR" sz="1800" dirty="0" err="1" smtClean="0">
                <a:latin typeface="Calibri" pitchFamily="34" charset="0"/>
                <a:ea typeface="ＭＳ Ｐゴシック" pitchFamily="34" charset="-128"/>
              </a:rPr>
              <a:t>vous</a:t>
            </a:r>
            <a:r>
              <a:rPr lang="en-US" altLang="fr-FR" sz="1800" dirty="0" smtClean="0"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US" altLang="fr-FR" sz="1800" dirty="0" err="1" smtClean="0">
                <a:latin typeface="Calibri" pitchFamily="34" charset="0"/>
                <a:ea typeface="ＭＳ Ｐゴシック" pitchFamily="34" charset="-128"/>
              </a:rPr>
              <a:t>exposerons</a:t>
            </a:r>
            <a:r>
              <a:rPr lang="en-US" altLang="fr-FR" sz="1800" dirty="0" smtClean="0"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US" altLang="fr-FR" sz="1800" dirty="0" err="1" smtClean="0">
                <a:latin typeface="Calibri" pitchFamily="34" charset="0"/>
                <a:ea typeface="ＭＳ Ｐゴシック" pitchFamily="34" charset="-128"/>
              </a:rPr>
              <a:t>nos</a:t>
            </a:r>
            <a:r>
              <a:rPr lang="en-US" altLang="fr-FR" sz="1800" dirty="0" smtClean="0"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US" altLang="fr-FR" sz="1800" dirty="0" err="1" smtClean="0">
                <a:latin typeface="Calibri" pitchFamily="34" charset="0"/>
                <a:ea typeface="ＭＳ Ｐゴシック" pitchFamily="34" charset="-128"/>
              </a:rPr>
              <a:t>principaux</a:t>
            </a:r>
            <a:r>
              <a:rPr lang="en-US" altLang="fr-FR" sz="1800" dirty="0" smtClean="0"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US" altLang="fr-FR" sz="1800" dirty="0" err="1" smtClean="0">
                <a:latin typeface="Calibri" pitchFamily="34" charset="0"/>
                <a:ea typeface="ＭＳ Ｐゴシック" pitchFamily="34" charset="-128"/>
              </a:rPr>
              <a:t>résultats</a:t>
            </a:r>
            <a:r>
              <a:rPr lang="en-US" altLang="fr-FR" sz="1800" dirty="0" smtClean="0"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US" altLang="fr-FR" sz="1800" dirty="0" err="1" smtClean="0">
                <a:latin typeface="Calibri" pitchFamily="34" charset="0"/>
                <a:ea typeface="ＭＳ Ｐゴシック" pitchFamily="34" charset="-128"/>
              </a:rPr>
              <a:t>suivis</a:t>
            </a:r>
            <a:r>
              <a:rPr lang="en-US" altLang="fr-FR" sz="1800" dirty="0" smtClean="0">
                <a:latin typeface="Calibri" pitchFamily="34" charset="0"/>
                <a:ea typeface="ＭＳ Ｐゴシック" pitchFamily="34" charset="-128"/>
              </a:rPr>
              <a:t> de la  discussion </a:t>
            </a:r>
          </a:p>
          <a:p>
            <a:pPr lvl="1" defTabSz="914400" eaLnBrk="1" hangingPunct="1">
              <a:spcBef>
                <a:spcPct val="0"/>
              </a:spcBef>
            </a:pPr>
            <a:r>
              <a:rPr lang="en-US" altLang="fr-FR" sz="1800" baseline="0" dirty="0" smtClean="0">
                <a:latin typeface="Calibri" pitchFamily="34" charset="0"/>
                <a:ea typeface="ＭＳ Ｐゴシック" pitchFamily="34" charset="-128"/>
              </a:rPr>
              <a:t>Avant de </a:t>
            </a:r>
            <a:r>
              <a:rPr lang="en-US" altLang="fr-FR" sz="1800" baseline="0" dirty="0" err="1" smtClean="0">
                <a:latin typeface="Calibri" pitchFamily="34" charset="0"/>
                <a:ea typeface="ＭＳ Ｐゴシック" pitchFamily="34" charset="-128"/>
              </a:rPr>
              <a:t>conclure</a:t>
            </a:r>
            <a:endParaRPr lang="en-US" altLang="fr-FR" sz="1800" dirty="0" smtClean="0">
              <a:latin typeface="Calibri" pitchFamily="34" charset="0"/>
              <a:ea typeface="ＭＳ Ｐゴシック" pitchFamily="34" charset="-128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5A7C6-6346-45B2-8BA7-0F4FB8FF6197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5845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 smtClean="0"/>
              <a:t>en guise d’ introduction    nous </a:t>
            </a:r>
            <a:r>
              <a:rPr lang="en-US" b="0" baseline="0" dirty="0" err="1" smtClean="0"/>
              <a:t>pouvons</a:t>
            </a:r>
            <a:r>
              <a:rPr lang="en-US" b="0" baseline="0" dirty="0" smtClean="0"/>
              <a:t> dire </a:t>
            </a:r>
            <a:r>
              <a:rPr lang="en-US" b="0" baseline="0" dirty="0" err="1" smtClean="0"/>
              <a:t>qu</a:t>
            </a:r>
            <a:r>
              <a:rPr lang="en-US" b="0" baseline="0" dirty="0" smtClean="0"/>
              <a:t>’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une transition épidémiologique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est en cours en Afrique, avec les MNT qui prennent  le dessus sur les maladies infectieuses au rang desquelles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les maladies cardio-vasculaires.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Elles constituent un véritable problème de santé publique et nécessite </a:t>
            </a:r>
            <a:r>
              <a:rPr lang="fr-FR" b="0" baseline="0" dirty="0" smtClean="0"/>
              <a:t>un </a:t>
            </a:r>
            <a:r>
              <a:rPr lang="fr-FR" b="0" baseline="0" dirty="0" smtClean="0"/>
              <a:t>diagnostic et une prise en charge </a:t>
            </a:r>
            <a:r>
              <a:rPr lang="fr-FR" b="0" baseline="0" dirty="0" smtClean="0"/>
              <a:t>précoces cependant le plateau technique et les ressources humaines sont insuffisants. Au rang des outils diagnostic L’échographie </a:t>
            </a:r>
            <a:r>
              <a:rPr lang="fr-FR" b="0" baseline="0" dirty="0" smtClean="0"/>
              <a:t>doppler (ED) vasculaire </a:t>
            </a:r>
            <a:r>
              <a:rPr lang="fr-FR" b="0" baseline="0" dirty="0" smtClean="0"/>
              <a:t>est </a:t>
            </a:r>
            <a:r>
              <a:rPr lang="fr-FR" b="0" baseline="0" dirty="0" smtClean="0"/>
              <a:t>un examen </a:t>
            </a:r>
            <a:r>
              <a:rPr lang="fr-FR" b="0" baseline="0" dirty="0" smtClean="0"/>
              <a:t>non </a:t>
            </a:r>
            <a:r>
              <a:rPr lang="fr-FR" b="0" baseline="0" dirty="0" smtClean="0"/>
              <a:t>invasif qui explore </a:t>
            </a:r>
            <a:r>
              <a:rPr lang="fr-FR" b="0" baseline="0" dirty="0" smtClean="0"/>
              <a:t>la structure et l’hémodynamique vasculaires.  Au Burkina Faso les données épidémiologiques sur cette pratique sont rares</a:t>
            </a:r>
            <a:endParaRPr lang="en-US" b="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5A7C6-6346-45B2-8BA7-0F4FB8FF6197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77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Nous nous sommes donc fixés comme </a:t>
            </a:r>
            <a:r>
              <a:rPr lang="fr-FR" dirty="0" smtClean="0"/>
              <a:t>objectif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5A7C6-6346-45B2-8BA7-0F4FB8FF6197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752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baseline="0" dirty="0" smtClean="0"/>
              <a:t>pour atteindre notre objectif, </a:t>
            </a:r>
            <a:r>
              <a:rPr lang="fr-FR" baseline="0" dirty="0" smtClean="0"/>
              <a:t>une </a:t>
            </a:r>
            <a:r>
              <a:rPr lang="fr-FR" baseline="0" dirty="0" smtClean="0"/>
              <a:t>étude rétrospective et descriptive a été menée sur les registres d'ED vasculaire d'Avril 2018 à Mars 2021 dans le service d’imagerie du CHUSS</a:t>
            </a:r>
          </a:p>
        </p:txBody>
      </p:sp>
      <p:sp>
        <p:nvSpPr>
          <p:cNvPr id="2662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DDCE15-8215-4DDD-874F-0DC02088EC24}" type="slidenum">
              <a:rPr lang="fr-FR" altLang="fr-FR" smtClean="0"/>
              <a:pPr/>
              <a:t>5</a:t>
            </a:fld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9257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b="0" dirty="0" smtClean="0"/>
              <a:t>Différentes variables ont été étudiées</a:t>
            </a:r>
            <a:endParaRPr lang="fr-FR" altLang="fr-FR" dirty="0" smtClean="0">
              <a:latin typeface="Arial" panose="020B0604020202020204" pitchFamily="34" charset="0"/>
            </a:endParaRPr>
          </a:p>
        </p:txBody>
      </p:sp>
      <p:sp>
        <p:nvSpPr>
          <p:cNvPr id="2662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DDCE15-8215-4DDD-874F-0DC02088EC24}" type="slidenum">
              <a:rPr lang="fr-FR" altLang="fr-FR" smtClean="0"/>
              <a:pPr/>
              <a:t>6</a:t>
            </a:fld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380231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Monsieur le </a:t>
            </a:r>
            <a:r>
              <a:rPr lang="en-US" b="0" dirty="0" err="1" smtClean="0"/>
              <a:t>président</a:t>
            </a:r>
            <a:r>
              <a:rPr lang="en-US" b="0" dirty="0" smtClean="0"/>
              <a:t> </a:t>
            </a:r>
            <a:r>
              <a:rPr lang="en-US" b="0" dirty="0" smtClean="0"/>
              <a:t>de session,  </a:t>
            </a:r>
            <a:r>
              <a:rPr lang="en-US" b="0" dirty="0" err="1" smtClean="0"/>
              <a:t>honorables</a:t>
            </a:r>
            <a:r>
              <a:rPr lang="en-US" b="0" dirty="0" smtClean="0"/>
              <a:t> maîtres,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chers</a:t>
            </a:r>
            <a:r>
              <a:rPr lang="en-US" b="0" dirty="0" smtClean="0"/>
              <a:t> </a:t>
            </a:r>
            <a:r>
              <a:rPr lang="en-US" b="0" dirty="0" err="1" smtClean="0"/>
              <a:t>collègues</a:t>
            </a:r>
            <a:r>
              <a:rPr lang="en-US" b="0" dirty="0" smtClean="0"/>
              <a:t> </a:t>
            </a:r>
            <a:r>
              <a:rPr lang="fr-FR" baseline="0" dirty="0" smtClean="0"/>
              <a:t>A quels résultats sommes-nous parvenus?  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     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ous avons 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au total reçu 183 patients pour EDV avec une prédominance féminine .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L’âge moyen de nos patients était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de 55 ans. </a:t>
            </a:r>
            <a:r>
              <a:rPr lang="fr-FR" baseline="0" dirty="0" smtClean="0"/>
              <a:t>                                                                     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5A7C6-6346-45B2-8BA7-0F4FB8FF6197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7500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z="2400" baseline="0" dirty="0" smtClean="0">
                <a:latin typeface="Arial Narrow" pitchFamily="34" charset="0"/>
              </a:rPr>
              <a:t>Les explorations des veines des membres inférieurs était les plus demandées, suivies de celles des artères et des troncs supra-aortiques </a:t>
            </a:r>
          </a:p>
          <a:p>
            <a:r>
              <a:rPr lang="fr-FR" altLang="fr-FR" sz="2400" baseline="0" dirty="0" smtClean="0">
                <a:latin typeface="Arial Narrow" pitchFamily="34" charset="0"/>
              </a:rPr>
              <a:t>Les explorations des vaisseaux des membres supérieurs étaient surtout demandées par le service de néphrologie pour la création de fistules artério-veineuses</a:t>
            </a:r>
            <a:endParaRPr lang="fr-FR" altLang="fr-FR" sz="2400" dirty="0">
              <a:latin typeface="Arial Narrow" pitchFamily="34" charset="0"/>
            </a:endParaRPr>
          </a:p>
          <a:p>
            <a:r>
              <a:rPr lang="fr-FR" altLang="fr-FR" b="1" dirty="0"/>
              <a:t/>
            </a:r>
            <a:br>
              <a:rPr lang="fr-FR" altLang="fr-FR" b="1" dirty="0"/>
            </a:br>
            <a:endParaRPr lang="fr-FR" altLang="fr-FR" dirty="0"/>
          </a:p>
        </p:txBody>
      </p:sp>
      <p:sp>
        <p:nvSpPr>
          <p:cNvPr id="737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0130E21-EB02-4840-A3BF-5ABADAC2C181}" type="slidenum">
              <a:rPr lang="fr-FR" altLang="fr-FR" smtClean="0"/>
              <a:pPr/>
              <a:t>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647422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36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Les indications de l’ED vasculaire étaient </a:t>
            </a:r>
            <a:endParaRPr lang="fr-FR" sz="3600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68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44C1D2D-0AB9-430C-AB72-517814B2351F}" type="slidenum">
              <a:rPr lang="fr-FR" altLang="fr-FR" smtClean="0"/>
              <a:pPr/>
              <a:t>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23085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74A82-5956-45BA-B2ED-CE67E13AC7D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01D5C6-8FC9-49A7-8FC9-BFD578F40FA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9CD1D4-79DA-4007-90BD-EBD09024979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53675-B297-49B3-99BE-EE719D1C701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26796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52E60-A202-474E-A8CD-E4671885EC5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74876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089BB-3FC5-4706-A336-81EFB8E18C1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36718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C6593-9E5B-4ACE-B8AD-5579F542FD7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05512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20DCC-F33B-486B-A502-471011853FC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3994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7770A-78C8-4D13-AD38-BA1926DBC18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70794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78DA3-F48E-44A8-AFC6-7C09A4CFAEF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132616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F2935-6765-47D5-B0DE-C9BE6FE59B7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0508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04877-796A-4CA5-949A-E07D67C8182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8A34F-076C-4E37-81D8-7C0A8DDBD68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691839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2D220-C212-4D3C-A2D0-29AF3313732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198858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6A3E1-47C1-46C8-9CB7-787E023EA06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105780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F2072D-2C5F-4C19-9517-C27493781F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CC9124-2912-42BF-8A74-9D85A7C3D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DD255B-B3C6-445B-8AD1-5390C3C3A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1D3A-5D5A-4698-8021-C7FA88C91090}" type="datetime1">
              <a:rPr lang="fr-FR" smtClean="0"/>
              <a:t>25/10/2021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BDE703-6CA1-46AA-B9AB-1F982E5A5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47AA1F-986D-4A17-A333-CA1766D9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E827-F302-4E77-8276-0D4E130A3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0515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5FD497-77EE-4B39-B48B-9FE88777C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361324-4D1A-49CD-AF83-9F225D939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370535-1EE5-4D1F-B030-567D6D59C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0642-A8D2-4B7F-A83B-13D9FFBBB686}" type="datetime1">
              <a:rPr lang="fr-FR" smtClean="0"/>
              <a:t>25/10/2021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8D28FE-6F2E-44B0-88A8-6BE0E8DC3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DB0F83-6DEE-48DF-A224-99D5F2DAE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E827-F302-4E77-8276-0D4E130A3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2094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CDAD94-098C-4118-9261-58DA20CBF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626A31E-30E8-41E4-906C-245C12734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0ABB6C-1B0E-48AA-BE77-DEAFDF9F4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8DFD-2F9D-435B-8652-6DF780295F17}" type="datetime1">
              <a:rPr lang="fr-FR" smtClean="0"/>
              <a:t>25/10/2021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9487CA-F28F-426E-BFBB-217E5098A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6C4AFA-569E-48DA-AD6B-E368D36C6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E827-F302-4E77-8276-0D4E130A3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4988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F8DD8D-43DD-4550-9C8B-6FBDA6696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FF024C-26CE-40D1-B4FC-955DEB257F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FF18B7-4950-4540-9B60-A0D70CBFA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FCD5BE7-BA32-40B6-A5F1-0FBD329BB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EB96-AE25-4A8C-8F84-2A375E627E46}" type="datetime1">
              <a:rPr lang="fr-FR" smtClean="0"/>
              <a:t>25/10/2021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9F9705A-72E7-455B-B721-069073379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997209-61F1-43F2-A2D5-9BE7017D4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E827-F302-4E77-8276-0D4E130A3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4305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9B1942-4B4E-4A75-87F3-FA91B2AAA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B4721E9-9726-4FF4-82B0-E687E8E36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4218B16-CEA4-48BD-BF9F-E3F3254EC9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06B29E1-2A92-4726-8A03-19E8A323A5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ECAE99F-B60E-410B-8546-56E0D3EAC1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6525E7F-A46B-45B4-8377-3B24C5F61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9610-CEFE-4A3E-BC7D-70A23223B650}" type="datetime1">
              <a:rPr lang="fr-FR" smtClean="0"/>
              <a:t>25/10/2021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6D7537B-11DB-4A55-9D18-4B5AFDE57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6E8741E-71A8-466E-8EAA-57675764D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E827-F302-4E77-8276-0D4E130A3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7772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84DF2E-0ADC-48F8-9335-2662702E9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79519B2-612F-47F6-BE6C-816B7ACE2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4952-1520-4889-9317-78918A28483A}" type="datetime1">
              <a:rPr lang="fr-FR" smtClean="0"/>
              <a:t>25/10/2021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F86E92-826D-41AA-86CD-109D6B2AA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AE989E2-462B-489A-B8FF-C835D5CF5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E827-F302-4E77-8276-0D4E130A3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20943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DC8ACE7-6F95-4BC2-A946-1A4B9BDDD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8192-3828-46F5-8B25-E7C7230320B8}" type="datetime1">
              <a:rPr lang="fr-FR" smtClean="0"/>
              <a:t>25/10/2021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1AF25D9-B49B-4A19-BFAD-10C385E28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94AADE6-1380-431F-A8D5-27C73499E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E827-F302-4E77-8276-0D4E130A3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9722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915954-4F74-4F80-8BF3-9D52AF04099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B065E3-F3C7-4545-B137-725E8B6F6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0BA247-D53D-492F-B7E0-045FBC420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064628-F8BF-4DE7-987C-3F459E2814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F8DAD4-F026-49AE-82CF-91CE61473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D702-3D97-4278-ABFA-79EFE9A6511D}" type="datetime1">
              <a:rPr lang="fr-FR" smtClean="0"/>
              <a:t>25/10/2021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FB1FCC2-BAF7-4B5E-84A5-869F41BE1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98C1AC-701D-4D6C-AB0F-0DCD5FD7C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E827-F302-4E77-8276-0D4E130A3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628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876CD2-8450-4612-A1A2-464FD1637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DF1CB5A-04D7-4C32-B7F0-1116AA62D6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25D3C70-6CDA-4B9B-9AC1-456E1B9449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990DA2-3E16-4A0D-9D44-642A8F68A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7D59F-84F1-4239-B35A-FBAA762B775F}" type="datetime1">
              <a:rPr lang="fr-FR" smtClean="0"/>
              <a:t>25/10/2021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8283A7E-3819-4F93-965F-1608A6B6F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331DC8-5165-4DBD-9982-A01DA415F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E827-F302-4E77-8276-0D4E130A3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0923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BAEC00-E68F-4F2E-B24E-9F57C3EB5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E951B7F-A5D3-419D-A118-FAFADE6AB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28A797-1509-4276-997B-2E04646DA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B70E-7965-4C91-8EA8-4AE6DEABB525}" type="datetime1">
              <a:rPr lang="fr-FR" smtClean="0"/>
              <a:t>25/10/2021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5763B1-FC65-4A3D-84B3-937C4E6E0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D9CD77-72A8-4220-A33F-62B314751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E827-F302-4E77-8276-0D4E130A3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6499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9C96E04-2C08-4DB0-8A19-FAC1D280AF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3F2FDD6-1EAF-4DE4-8016-DA158FF860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9EDC45-288C-43A3-AFA2-9AFE364E2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CA8DE-E1A4-4836-93E9-A7C81E1DDC6F}" type="datetime1">
              <a:rPr lang="fr-FR" smtClean="0"/>
              <a:t>25/10/2021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EE67F8-3CEC-4E30-8CC6-2E7AB689B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E8A10A-D6DE-4666-B93D-02FB6ECFC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E827-F302-4E77-8276-0D4E130A3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39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70D77B-72EC-41C3-B5BA-274B71593F5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8A28D-4148-4DCD-B69A-A9A9049ACF7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7107C-D474-45BA-B078-60ED9DA0ADF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083EE-EA93-452C-BEAD-AC030B6BE25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73300-33BA-4A38-A6A5-83F5D1457DE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B0A84-AD9B-454A-8D8F-6CDE837B165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9E28FF7-5DED-4387-89A5-A378550D0721}" type="slidenum">
              <a:rPr lang="fr-FR"/>
              <a:pPr/>
              <a:t>‹N°›</a:t>
            </a:fld>
            <a:endParaRPr lang="fr-FR"/>
          </a:p>
        </p:txBody>
      </p:sp>
      <p:pic>
        <p:nvPicPr>
          <p:cNvPr id="19463" name="Image 0" descr="LOGO INSSA  au 28.07.08.bmp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018463" y="0"/>
            <a:ext cx="1125537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Line 8"/>
          <p:cNvSpPr>
            <a:spLocks noChangeShapeType="1"/>
          </p:cNvSpPr>
          <p:nvPr userDrawn="1"/>
        </p:nvSpPr>
        <p:spPr bwMode="auto">
          <a:xfrm>
            <a:off x="468313" y="1484313"/>
            <a:ext cx="8207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9465" name="Line 9"/>
          <p:cNvSpPr>
            <a:spLocks noChangeShapeType="1"/>
          </p:cNvSpPr>
          <p:nvPr userDrawn="1"/>
        </p:nvSpPr>
        <p:spPr bwMode="auto">
          <a:xfrm>
            <a:off x="468313" y="6165850"/>
            <a:ext cx="8207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202FCEC-03B2-4C6D-A92E-638C015AF987}" type="slidenum">
              <a:rPr lang="fr-FR" altLang="fr-FR">
                <a:latin typeface="Arial" panose="020B0604020202020204" pitchFamily="34" charset="0"/>
                <a:cs typeface="+mn-cs"/>
              </a:rPr>
              <a:pPr>
                <a:defRPr/>
              </a:pPr>
              <a:t>‹N°›</a:t>
            </a:fld>
            <a:endParaRPr lang="fr-FR" altLang="fr-FR">
              <a:latin typeface="Arial" panose="020B060402020202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068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B569807-E930-47DC-A616-8194BBD95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400CC6-51CE-4568-863E-2338A916B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17B26D-972F-49FF-B1FE-E670CF46F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9AAD5-E985-49F1-BECC-78098AB63E78}" type="datetime1">
              <a:rPr lang="fr-FR" smtClean="0"/>
              <a:t>25/10/2021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D16470-2B44-4B22-952B-64EBDFF64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F1A5D4-9E01-400D-8E6F-9B93958527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5E827-F302-4E77-8276-0D4E130A30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035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4"/>
          <p:cNvSpPr>
            <a:spLocks noChangeArrowheads="1"/>
          </p:cNvSpPr>
          <p:nvPr/>
        </p:nvSpPr>
        <p:spPr bwMode="auto">
          <a:xfrm>
            <a:off x="4140200" y="-458788"/>
            <a:ext cx="7772400" cy="1470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fr-FR" sz="1200" b="1" smtClean="0">
              <a:solidFill>
                <a:srgbClr val="1F497D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5363" name="Rectangle 15"/>
          <p:cNvSpPr>
            <a:spLocks noChangeArrowheads="1"/>
          </p:cNvSpPr>
          <p:nvPr/>
        </p:nvSpPr>
        <p:spPr bwMode="auto">
          <a:xfrm>
            <a:off x="107504" y="4493194"/>
            <a:ext cx="8774292" cy="181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1400" b="1" u="sng" dirty="0" smtClean="0">
                <a:solidFill>
                  <a:srgbClr val="1F497D"/>
                </a:solidFill>
                <a:latin typeface="Arial" panose="020B0604020202020204" pitchFamily="34" charset="0"/>
                <a:cs typeface="+mn-cs"/>
              </a:rPr>
              <a:t/>
            </a:r>
            <a:br>
              <a:rPr lang="fr-FR" altLang="fr-FR" sz="1400" b="1" u="sng" dirty="0" smtClean="0">
                <a:solidFill>
                  <a:srgbClr val="1F497D"/>
                </a:solidFill>
                <a:latin typeface="Arial" panose="020B0604020202020204" pitchFamily="34" charset="0"/>
                <a:cs typeface="+mn-cs"/>
              </a:rPr>
            </a:br>
            <a:r>
              <a:rPr lang="fr-FR" altLang="fr-FR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+mn-cs"/>
              </a:rPr>
              <a:t> </a:t>
            </a:r>
            <a:r>
              <a:rPr lang="fr-FR" altLang="fr-FR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+mn-cs"/>
              </a:rPr>
              <a:t>Nafi OUEDRAOGO</a:t>
            </a:r>
            <a:r>
              <a:rPr lang="fr-FR" altLang="fr-FR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+mn-cs"/>
              </a:rPr>
              <a:t>, </a:t>
            </a:r>
            <a:r>
              <a:rPr lang="fr-FR" altLang="fr-FR" sz="2200" i="1" dirty="0" err="1" smtClean="0">
                <a:solidFill>
                  <a:prstClr val="black"/>
                </a:solidFill>
                <a:latin typeface="Arial" panose="020B0604020202020204" pitchFamily="34" charset="0"/>
                <a:cs typeface="+mn-cs"/>
              </a:rPr>
              <a:t>MD,Msc</a:t>
            </a:r>
            <a:r>
              <a:rPr lang="fr-FR" altLang="fr-FR" sz="2200" i="1" dirty="0" smtClean="0">
                <a:solidFill>
                  <a:prstClr val="black"/>
                </a:solidFill>
                <a:latin typeface="Arial" panose="020B0604020202020204" pitchFamily="34" charset="0"/>
                <a:cs typeface="+mn-cs"/>
              </a:rPr>
              <a:t>,</a:t>
            </a:r>
            <a:r>
              <a:rPr lang="fr-FR" alt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+mn-cs"/>
              </a:rPr>
              <a:t> </a:t>
            </a:r>
            <a:r>
              <a:rPr lang="fr-FR" altLang="fr-FR" sz="2200" i="1" dirty="0" smtClean="0">
                <a:solidFill>
                  <a:prstClr val="black"/>
                </a:solidFill>
                <a:latin typeface="Arial" panose="020B0604020202020204" pitchFamily="34" charset="0"/>
                <a:cs typeface="+mn-cs"/>
              </a:rPr>
              <a:t>PhD</a:t>
            </a:r>
            <a:r>
              <a:rPr lang="fr-FR" alt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+mn-cs"/>
              </a:rPr>
              <a:t> 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+mn-cs"/>
              </a:rPr>
              <a:t>Maître de Conférences Agrégé en Physiologie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+mn-cs"/>
              </a:rPr>
              <a:t>Angiologue – Médecin du sport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+mn-cs"/>
              </a:rPr>
              <a:t>Institut Supérieur des Sciences de </a:t>
            </a:r>
            <a:r>
              <a:rPr lang="fr-FR" altLang="fr-FR" sz="2200" smtClean="0">
                <a:solidFill>
                  <a:prstClr val="black"/>
                </a:solidFill>
                <a:latin typeface="Arial" panose="020B0604020202020204" pitchFamily="34" charset="0"/>
                <a:cs typeface="+mn-cs"/>
              </a:rPr>
              <a:t>la Santé / </a:t>
            </a:r>
            <a:r>
              <a:rPr lang="fr-FR" altLang="fr-FR" sz="2200" dirty="0" smtClean="0">
                <a:solidFill>
                  <a:prstClr val="black"/>
                </a:solidFill>
                <a:latin typeface="Arial" panose="020B0604020202020204" pitchFamily="34" charset="0"/>
                <a:cs typeface="+mn-cs"/>
              </a:rPr>
              <a:t>Université Nazi Boni Bobo-Dioulasso </a:t>
            </a:r>
          </a:p>
        </p:txBody>
      </p:sp>
      <p:sp>
        <p:nvSpPr>
          <p:cNvPr id="9" name="AutoShape 2"/>
          <p:cNvSpPr txBox="1">
            <a:spLocks noChangeArrowheads="1"/>
          </p:cNvSpPr>
          <p:nvPr/>
        </p:nvSpPr>
        <p:spPr bwMode="auto">
          <a:xfrm>
            <a:off x="369707" y="1902894"/>
            <a:ext cx="8361584" cy="2426165"/>
          </a:xfrm>
          <a:prstGeom prst="plaque">
            <a:avLst>
              <a:gd name="adj" fmla="val 9907"/>
            </a:avLst>
          </a:prstGeom>
          <a:solidFill>
            <a:schemeClr val="bg2"/>
          </a:solidFill>
          <a:ln w="28575">
            <a:solidFill>
              <a:schemeClr val="tx2"/>
            </a:solidFill>
            <a:miter lim="800000"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r>
              <a:rPr lang="fr-FR" sz="3200" b="1" dirty="0">
                <a:solidFill>
                  <a:srgbClr val="0070C0"/>
                </a:solidFill>
              </a:rPr>
              <a:t>Indications et résultats de l'échographie doppler vasculaire : bilan de 3 ans de pratique au CHU </a:t>
            </a:r>
            <a:r>
              <a:rPr lang="fr-FR" sz="3200" b="1" dirty="0" err="1">
                <a:solidFill>
                  <a:srgbClr val="0070C0"/>
                </a:solidFill>
              </a:rPr>
              <a:t>Souro</a:t>
            </a:r>
            <a:r>
              <a:rPr lang="fr-FR" sz="3200" b="1" dirty="0">
                <a:solidFill>
                  <a:srgbClr val="0070C0"/>
                </a:solidFill>
              </a:rPr>
              <a:t> SANOU de Bobo-Dioulasso</a:t>
            </a: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6296" y="36668"/>
            <a:ext cx="1728192" cy="1866227"/>
          </a:xfrm>
          <a:prstGeom prst="rect">
            <a:avLst/>
          </a:prstGeom>
        </p:spPr>
      </p:pic>
      <p:pic>
        <p:nvPicPr>
          <p:cNvPr id="7" name="Picture 2" descr="Affiche Meeting Bobo">
            <a:extLst>
              <a:ext uri="{FF2B5EF4-FFF2-40B4-BE49-F238E27FC236}">
                <a16:creationId xmlns:a16="http://schemas.microsoft.com/office/drawing/2014/main" id="{7C3F1AC3-D7A5-4A0A-8968-09E0EE135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51" y="214514"/>
            <a:ext cx="1521505" cy="1521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66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462532-B6D9-4E61-AD35-A1DFEA63DD90}"/>
              </a:ext>
            </a:extLst>
          </p:cNvPr>
          <p:cNvSpPr/>
          <p:nvPr/>
        </p:nvSpPr>
        <p:spPr>
          <a:xfrm>
            <a:off x="2699792" y="1704777"/>
            <a:ext cx="2759778" cy="10761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fr-F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183 </a:t>
            </a:r>
            <a:r>
              <a:rPr lang="fr-FR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Echodoppler</a:t>
            </a:r>
            <a:r>
              <a:rPr lang="fr-F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vasculaire</a:t>
            </a:r>
            <a:endParaRPr lang="fr-F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A6BC1F-880A-4066-A71A-24023C207555}"/>
              </a:ext>
            </a:extLst>
          </p:cNvPr>
          <p:cNvSpPr/>
          <p:nvPr/>
        </p:nvSpPr>
        <p:spPr>
          <a:xfrm>
            <a:off x="539751" y="3810740"/>
            <a:ext cx="3168154" cy="13464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fr-F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155 ED pathologiques (85%) </a:t>
            </a:r>
            <a:endParaRPr lang="fr-F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000C79-85AE-405B-B68D-71646FBE8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CB45E827-F302-4E77-8276-0D4E130A3061}" type="slidenum">
              <a:rPr lang="fr-F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10</a:t>
            </a:fld>
            <a:endParaRPr lang="fr-FR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itre 1"/>
          <p:cNvSpPr txBox="1">
            <a:spLocks/>
          </p:cNvSpPr>
          <p:nvPr/>
        </p:nvSpPr>
        <p:spPr bwMode="auto">
          <a:xfrm>
            <a:off x="539750" y="-14288"/>
            <a:ext cx="82296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4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RESULTATS</a:t>
            </a:r>
            <a:endParaRPr kumimoji="0" lang="fr-FR" altLang="fr-FR" sz="4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22" name="Sous-titre 21">
            <a:extLst>
              <a:ext uri="{FF2B5EF4-FFF2-40B4-BE49-F238E27FC236}">
                <a16:creationId xmlns:a16="http://schemas.microsoft.com/office/drawing/2014/main" id="{D59361F7-CB12-4ACB-8FE3-8E85F7F79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7944" y="3810740"/>
            <a:ext cx="4320480" cy="13464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fr-F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ED sans anomalie (15%) :</a:t>
            </a:r>
          </a:p>
          <a:p>
            <a:pPr marL="171450" indent="-171450" algn="ctr" defTabSz="6858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créations de FAV</a:t>
            </a:r>
          </a:p>
          <a:p>
            <a:pPr marL="171450" indent="-171450" algn="ctr" defTabSz="6858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normaux </a:t>
            </a:r>
            <a:endParaRPr lang="fr-F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 defTabSz="6858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fr-FR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Connecteur : en angle 57">
            <a:extLst>
              <a:ext uri="{FF2B5EF4-FFF2-40B4-BE49-F238E27FC236}">
                <a16:creationId xmlns:a16="http://schemas.microsoft.com/office/drawing/2014/main" id="{AE058337-D146-427A-B002-6518CD630D5C}"/>
              </a:ext>
            </a:extLst>
          </p:cNvPr>
          <p:cNvCxnSpPr>
            <a:cxnSpLocks/>
          </p:cNvCxnSpPr>
          <p:nvPr/>
        </p:nvCxnSpPr>
        <p:spPr>
          <a:xfrm rot="16200000" flipH="1">
            <a:off x="4488224" y="3067442"/>
            <a:ext cx="517344" cy="493803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 : en angle 59">
            <a:extLst>
              <a:ext uri="{FF2B5EF4-FFF2-40B4-BE49-F238E27FC236}">
                <a16:creationId xmlns:a16="http://schemas.microsoft.com/office/drawing/2014/main" id="{84845E32-4684-46D2-89D0-1B7919E6267D}"/>
              </a:ext>
            </a:extLst>
          </p:cNvPr>
          <p:cNvCxnSpPr>
            <a:cxnSpLocks/>
          </p:cNvCxnSpPr>
          <p:nvPr/>
        </p:nvCxnSpPr>
        <p:spPr>
          <a:xfrm rot="5400000">
            <a:off x="3328299" y="3091367"/>
            <a:ext cx="429206" cy="390076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570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12"/>
          <p:cNvSpPr>
            <a:spLocks noChangeArrowheads="1"/>
          </p:cNvSpPr>
          <p:nvPr/>
        </p:nvSpPr>
        <p:spPr bwMode="auto">
          <a:xfrm>
            <a:off x="467544" y="-636652"/>
            <a:ext cx="8928992" cy="2749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endParaRPr lang="fr-FR" sz="2600" dirty="0">
              <a:latin typeface="+mn-lt"/>
              <a:ea typeface="Verdana" panose="020B0604030504040204" pitchFamily="34" charset="0"/>
              <a:cs typeface="Times New Roman" pitchFamily="18" charset="0"/>
            </a:endParaRPr>
          </a:p>
          <a:p>
            <a:pPr lvl="2" algn="just"/>
            <a:endParaRPr lang="fr-FR" altLang="fr-FR" sz="2300" dirty="0">
              <a:solidFill>
                <a:srgbClr val="40404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lvl="2" algn="just"/>
            <a:endParaRPr lang="fr-FR" altLang="fr-FR" sz="2300" dirty="0">
              <a:solidFill>
                <a:srgbClr val="40404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lvl="2" algn="just"/>
            <a:endParaRPr lang="fr-FR" altLang="fr-FR" sz="2300" dirty="0">
              <a:solidFill>
                <a:srgbClr val="40404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lvl="2" algn="just"/>
            <a:endParaRPr lang="fr-FR" altLang="fr-FR" sz="2300" dirty="0">
              <a:solidFill>
                <a:srgbClr val="40404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lvl="2" algn="just"/>
            <a:endParaRPr lang="fr-FR" altLang="fr-FR" sz="2300" dirty="0">
              <a:solidFill>
                <a:srgbClr val="40404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lvl="2" algn="just"/>
            <a:endParaRPr lang="fr-CA" baseline="30000" dirty="0">
              <a:latin typeface="Arial Black" pitchFamily="34" charset="0"/>
            </a:endParaRP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45F3741C-2F79-414D-84B1-08AE4080E5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289715"/>
              </p:ext>
            </p:extLst>
          </p:nvPr>
        </p:nvGraphicFramePr>
        <p:xfrm>
          <a:off x="467544" y="836712"/>
          <a:ext cx="8301806" cy="5173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4153473069"/>
                    </a:ext>
                  </a:extLst>
                </a:gridCol>
                <a:gridCol w="2211258">
                  <a:extLst>
                    <a:ext uri="{9D8B030D-6E8A-4147-A177-3AD203B41FA5}">
                      <a16:colId xmlns:a16="http://schemas.microsoft.com/office/drawing/2014/main" val="3719575635"/>
                    </a:ext>
                  </a:extLst>
                </a:gridCol>
                <a:gridCol w="2418140">
                  <a:extLst>
                    <a:ext uri="{9D8B030D-6E8A-4147-A177-3AD203B41FA5}">
                      <a16:colId xmlns:a16="http://schemas.microsoft.com/office/drawing/2014/main" val="3548870155"/>
                    </a:ext>
                  </a:extLst>
                </a:gridCol>
              </a:tblGrid>
              <a:tr h="638727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Anomalies</a:t>
                      </a:r>
                      <a:r>
                        <a:rPr lang="fr-FR" sz="2000" baseline="0" dirty="0" smtClean="0">
                          <a:latin typeface="+mn-lt"/>
                          <a:ea typeface="Verdana" panose="020B0604030504040204" pitchFamily="34" charset="0"/>
                        </a:rPr>
                        <a:t> ED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Effectif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  <a:p>
                      <a:pPr algn="ctr"/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Pourcentage %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528662"/>
                  </a:ext>
                </a:extLst>
              </a:tr>
              <a:tr h="745388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Artériopathie oblitérante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53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34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93283"/>
                  </a:ext>
                </a:extLst>
              </a:tr>
              <a:tr h="745388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Insuffisance veineuse chronique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50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32,5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743172"/>
                  </a:ext>
                </a:extLst>
              </a:tr>
              <a:tr h="74538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Thrombose veineuse profonde 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17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11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088596"/>
                  </a:ext>
                </a:extLst>
              </a:tr>
              <a:tr h="745388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Sténoses carotidiennes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26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17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903903"/>
                  </a:ext>
                </a:extLst>
              </a:tr>
              <a:tr h="745388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Lésions associées membres inférieurs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9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5,5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309991"/>
                  </a:ext>
                </a:extLst>
              </a:tr>
              <a:tr h="745388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TOTAL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155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100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722656"/>
                  </a:ext>
                </a:extLst>
              </a:tr>
            </a:tbl>
          </a:graphicData>
        </a:graphic>
      </p:graphicFrame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539750" y="-243408"/>
            <a:ext cx="8229600" cy="1143001"/>
          </a:xfrm>
        </p:spPr>
        <p:txBody>
          <a:bodyPr/>
          <a:lstStyle/>
          <a:p>
            <a:pPr algn="ctr" eaLnBrk="1" hangingPunct="1"/>
            <a:r>
              <a:rPr lang="fr-FR" altLang="fr-FR" sz="4200" dirty="0" smtClean="0">
                <a:latin typeface="Arial" panose="020B0604020202020204" pitchFamily="34" charset="0"/>
                <a:cs typeface="Arial" panose="020B0604020202020204" pitchFamily="34" charset="0"/>
              </a:rPr>
              <a:t>RESULTATS</a:t>
            </a:r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AAB18803-BE63-4E91-A1D5-9C430770D7A2}" type="slidenum">
              <a:rPr lang="fr-FR"/>
              <a:pPr/>
              <a:t>11</a:t>
            </a:fld>
            <a:endParaRPr lang="fr-FR" dirty="0"/>
          </a:p>
        </p:txBody>
      </p:sp>
      <p:sp>
        <p:nvSpPr>
          <p:cNvPr id="6" name="Ellipse 5"/>
          <p:cNvSpPr/>
          <p:nvPr/>
        </p:nvSpPr>
        <p:spPr bwMode="auto">
          <a:xfrm>
            <a:off x="180528" y="1979713"/>
            <a:ext cx="8783960" cy="1737319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fr-FR" sz="2400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7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Espace réservé du contenu 2"/>
          <p:cNvSpPr>
            <a:spLocks noGrp="1"/>
          </p:cNvSpPr>
          <p:nvPr>
            <p:ph idx="1"/>
          </p:nvPr>
        </p:nvSpPr>
        <p:spPr>
          <a:xfrm>
            <a:off x="-72008" y="1556792"/>
            <a:ext cx="9252520" cy="612068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fr-FR" altLang="fr-FR" sz="2600" dirty="0" smtClean="0">
                <a:cs typeface="Times New Roman" panose="02020603050405020304" pitchFamily="18" charset="0"/>
              </a:rPr>
              <a:t>Prédominance féminine (F 53%)</a:t>
            </a:r>
            <a:endParaRPr lang="fr-FR" altLang="fr-FR" sz="2600" dirty="0"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altLang="fr-FR" sz="2600" dirty="0">
                <a:cs typeface="Times New Roman" panose="02020603050405020304" pitchFamily="18" charset="0"/>
              </a:rPr>
              <a:t>Âge moyen: </a:t>
            </a:r>
            <a:r>
              <a:rPr lang="fr-FR" altLang="fr-FR" sz="2600" dirty="0" smtClean="0">
                <a:cs typeface="Times New Roman" panose="02020603050405020304" pitchFamily="18" charset="0"/>
              </a:rPr>
              <a:t>55,2 </a:t>
            </a:r>
            <a:r>
              <a:rPr lang="fr-FR" altLang="fr-FR" sz="2600" dirty="0">
                <a:cs typeface="Times New Roman" panose="02020603050405020304" pitchFamily="18" charset="0"/>
              </a:rPr>
              <a:t>±</a:t>
            </a:r>
            <a:r>
              <a:rPr lang="fr-FR" altLang="fr-FR" sz="2600" dirty="0" smtClean="0">
                <a:cs typeface="Times New Roman" panose="02020603050405020304" pitchFamily="18" charset="0"/>
              </a:rPr>
              <a:t>11,46 ans</a:t>
            </a:r>
            <a:endParaRPr lang="fr-FR" altLang="fr-FR" sz="2600" dirty="0"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altLang="fr-FR" sz="2400" dirty="0" smtClean="0">
                <a:cs typeface="Times New Roman" panose="02020603050405020304" pitchFamily="18" charset="0"/>
              </a:rPr>
              <a:t>Essoubo </a:t>
            </a:r>
            <a:r>
              <a:rPr lang="fr-FR" altLang="fr-FR" sz="2400" dirty="0" smtClean="0">
                <a:cs typeface="Times New Roman" panose="02020603050405020304" pitchFamily="18" charset="0"/>
              </a:rPr>
              <a:t>et </a:t>
            </a:r>
            <a:r>
              <a:rPr lang="fr-FR" altLang="fr-FR" sz="2400" dirty="0" smtClean="0">
                <a:cs typeface="Times New Roman" panose="02020603050405020304" pitchFamily="18" charset="0"/>
              </a:rPr>
              <a:t>al. en </a:t>
            </a:r>
            <a:r>
              <a:rPr lang="fr-FR" altLang="fr-FR" sz="2400" dirty="0">
                <a:cs typeface="Times New Roman" panose="02020603050405020304" pitchFamily="18" charset="0"/>
              </a:rPr>
              <a:t>Côte-d’Ivoire2014 </a:t>
            </a:r>
            <a:r>
              <a:rPr lang="fr-FR" altLang="fr-FR" sz="2400" dirty="0" smtClean="0">
                <a:cs typeface="Times New Roman" panose="02020603050405020304" pitchFamily="18" charset="0"/>
              </a:rPr>
              <a:t>: </a:t>
            </a:r>
            <a:r>
              <a:rPr lang="fr-FR" altLang="fr-FR" sz="2400" dirty="0" smtClean="0">
                <a:cs typeface="Times New Roman" panose="02020603050405020304" pitchFamily="18" charset="0"/>
              </a:rPr>
              <a:t>ED veineux </a:t>
            </a:r>
            <a:r>
              <a:rPr lang="fr-FR" altLang="fr-FR" sz="2400" dirty="0" smtClean="0">
                <a:cs typeface="Times New Roman" panose="02020603050405020304" pitchFamily="18" charset="0"/>
              </a:rPr>
              <a:t>(47,9 </a:t>
            </a:r>
            <a:r>
              <a:rPr lang="fr-FR" altLang="fr-FR" sz="2400" dirty="0" smtClean="0">
                <a:cs typeface="Times New Roman" panose="02020603050405020304" pitchFamily="18" charset="0"/>
              </a:rPr>
              <a:t>ans, H 55 %)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altLang="fr-FR" sz="2400" dirty="0" smtClean="0">
                <a:cs typeface="Times New Roman" panose="02020603050405020304" pitchFamily="18" charset="0"/>
              </a:rPr>
              <a:t>A</a:t>
            </a:r>
            <a:r>
              <a:rPr lang="en-US" altLang="fr-FR" sz="2400" dirty="0" err="1" smtClean="0"/>
              <a:t>kanni</a:t>
            </a:r>
            <a:r>
              <a:rPr lang="en-US" altLang="fr-FR" sz="2400" dirty="0" smtClean="0"/>
              <a:t> et al. </a:t>
            </a:r>
            <a:r>
              <a:rPr lang="en-US" altLang="fr-FR" sz="2400" dirty="0" smtClean="0"/>
              <a:t>au Bénin 2018 : </a:t>
            </a:r>
            <a:r>
              <a:rPr lang="fr-FR" altLang="fr-FR" sz="2400" dirty="0" smtClean="0"/>
              <a:t>ED vasculaire (54 </a:t>
            </a:r>
            <a:r>
              <a:rPr lang="fr-FR" altLang="fr-FR" sz="2400" dirty="0"/>
              <a:t>ans, H 55 </a:t>
            </a:r>
            <a:r>
              <a:rPr lang="fr-FR" altLang="fr-FR" sz="2400" dirty="0" smtClean="0"/>
              <a:t>%)</a:t>
            </a:r>
            <a:endParaRPr lang="fr-FR" altLang="fr-FR" sz="2400" dirty="0" smtClean="0"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altLang="fr-FR" sz="2800" dirty="0" smtClean="0">
                <a:cs typeface="Times New Roman" panose="02020603050405020304" pitchFamily="18" charset="0"/>
              </a:rPr>
              <a:t>Consultation tardive : similaire aux études africaines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altLang="fr-FR" sz="2400" dirty="0" err="1" smtClean="0">
                <a:cs typeface="Times New Roman" panose="02020603050405020304" pitchFamily="18" charset="0"/>
              </a:rPr>
              <a:t>Akanni</a:t>
            </a:r>
            <a:r>
              <a:rPr lang="fr-FR" altLang="fr-FR" sz="2400" dirty="0" smtClean="0">
                <a:cs typeface="Times New Roman" panose="02020603050405020304" pitchFamily="18" charset="0"/>
              </a:rPr>
              <a:t> et al. au Bénin 2018 : 32% troubles trophiques</a:t>
            </a:r>
            <a:endParaRPr lang="fr-FR" altLang="fr-FR" sz="2400" dirty="0" smtClean="0"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altLang="fr-FR" sz="2800" dirty="0" smtClean="0">
                <a:cs typeface="Times New Roman" panose="02020603050405020304" pitchFamily="18" charset="0"/>
              </a:rPr>
              <a:t>Bilan de suivi de FDR </a:t>
            </a:r>
            <a:r>
              <a:rPr lang="fr-FR" altLang="fr-FR" sz="2800" dirty="0" smtClean="0">
                <a:cs typeface="Times New Roman" panose="02020603050405020304" pitchFamily="18" charset="0"/>
              </a:rPr>
              <a:t> fréquent en </a:t>
            </a:r>
            <a:r>
              <a:rPr lang="fr-FR" altLang="fr-FR" sz="2800" dirty="0">
                <a:cs typeface="Times New Roman" panose="02020603050405020304" pitchFamily="18" charset="0"/>
              </a:rPr>
              <a:t>Occident</a:t>
            </a:r>
            <a:endParaRPr lang="fr-FR" altLang="fr-FR" sz="2800" dirty="0" smtClean="0"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altLang="fr-FR" sz="2400" dirty="0" smtClean="0">
                <a:cs typeface="Times New Roman" panose="02020603050405020304" pitchFamily="18" charset="0"/>
              </a:rPr>
              <a:t>Laroche et al. </a:t>
            </a:r>
            <a:r>
              <a:rPr lang="fr-FR" altLang="fr-FR" sz="2400" dirty="0">
                <a:cs typeface="Times New Roman" panose="02020603050405020304" pitchFamily="18" charset="0"/>
              </a:rPr>
              <a:t>e</a:t>
            </a:r>
            <a:r>
              <a:rPr lang="fr-FR" altLang="fr-FR" sz="2400" dirty="0" smtClean="0">
                <a:cs typeface="Times New Roman" panose="02020603050405020304" pitchFamily="18" charset="0"/>
              </a:rPr>
              <a:t>n France 2016 : 38 %</a:t>
            </a:r>
            <a:endParaRPr lang="fr-FR" altLang="fr-FR" sz="2400" dirty="0" smtClean="0">
              <a:cs typeface="Times New Roman" panose="02020603050405020304" pitchFamily="18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539750" y="-14288"/>
            <a:ext cx="8229600" cy="1143001"/>
          </a:xfrm>
        </p:spPr>
        <p:txBody>
          <a:bodyPr/>
          <a:lstStyle/>
          <a:p>
            <a:pPr eaLnBrk="1" hangingPunct="1"/>
            <a:r>
              <a:rPr lang="fr-FR" altLang="fr-FR" sz="4200" dirty="0" smtClean="0"/>
              <a:t>DISCUSSION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4877-796A-4CA5-949A-E07D67C8182C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16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re 1"/>
          <p:cNvSpPr>
            <a:spLocks noGrp="1"/>
          </p:cNvSpPr>
          <p:nvPr>
            <p:ph type="title"/>
          </p:nvPr>
        </p:nvSpPr>
        <p:spPr>
          <a:xfrm>
            <a:off x="539750" y="-14288"/>
            <a:ext cx="8229600" cy="1143001"/>
          </a:xfrm>
        </p:spPr>
        <p:txBody>
          <a:bodyPr/>
          <a:lstStyle/>
          <a:p>
            <a:pPr eaLnBrk="1" hangingPunct="1"/>
            <a:r>
              <a:rPr lang="fr-FR" altLang="fr-FR" dirty="0" smtClean="0"/>
              <a:t>CONCLUSION</a:t>
            </a:r>
          </a:p>
        </p:txBody>
      </p:sp>
      <p:sp>
        <p:nvSpPr>
          <p:cNvPr id="69635" name="Espace réservé du contenu 2"/>
          <p:cNvSpPr>
            <a:spLocks noGrp="1"/>
          </p:cNvSpPr>
          <p:nvPr>
            <p:ph idx="1"/>
          </p:nvPr>
        </p:nvSpPr>
        <p:spPr>
          <a:xfrm>
            <a:off x="244475" y="1052513"/>
            <a:ext cx="8820150" cy="6094412"/>
          </a:xfrm>
        </p:spPr>
        <p:txBody>
          <a:bodyPr/>
          <a:lstStyle/>
          <a:p>
            <a:pPr>
              <a:defRPr/>
            </a:pPr>
            <a:endParaRPr lang="fr-FR" altLang="fr-FR" sz="2400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fr-FR" altLang="fr-FR" sz="2800" dirty="0" smtClean="0"/>
              <a:t>Demande ED de plus en plus forte à Bobo-Dioulasso 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fr-FR" altLang="fr-FR" sz="2800" dirty="0" smtClean="0"/>
              <a:t>Anomalies vasculaires</a:t>
            </a:r>
            <a:r>
              <a:rPr lang="fr-FR" altLang="fr-FR" sz="2800" dirty="0" smtClean="0"/>
              <a:t> fréquentes </a:t>
            </a:r>
            <a:r>
              <a:rPr lang="fr-FR" altLang="fr-FR" sz="2800" dirty="0" smtClean="0"/>
              <a:t>dans la population </a:t>
            </a:r>
            <a:r>
              <a:rPr lang="fr-FR" altLang="fr-FR" sz="2800" dirty="0" smtClean="0"/>
              <a:t>bobolaise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fr-FR" altLang="fr-FR" sz="2800" dirty="0" smtClean="0"/>
              <a:t>Bilan vasculaire demandé au stade de complication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endParaRPr lang="fr-FR" altLang="fr-FR" sz="2800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4877-796A-4CA5-949A-E07D67C8182C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54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re 1"/>
          <p:cNvSpPr>
            <a:spLocks noGrp="1"/>
          </p:cNvSpPr>
          <p:nvPr>
            <p:ph type="title"/>
          </p:nvPr>
        </p:nvSpPr>
        <p:spPr>
          <a:xfrm>
            <a:off x="539750" y="-14288"/>
            <a:ext cx="8229600" cy="1143001"/>
          </a:xfrm>
        </p:spPr>
        <p:txBody>
          <a:bodyPr/>
          <a:lstStyle/>
          <a:p>
            <a:pPr eaLnBrk="1" hangingPunct="1"/>
            <a:r>
              <a:rPr lang="fr-FR" altLang="fr-FR" dirty="0" smtClean="0"/>
              <a:t>CONCLUSION</a:t>
            </a:r>
          </a:p>
        </p:txBody>
      </p:sp>
      <p:sp>
        <p:nvSpPr>
          <p:cNvPr id="69635" name="Espace réservé du contenu 2"/>
          <p:cNvSpPr>
            <a:spLocks noGrp="1"/>
          </p:cNvSpPr>
          <p:nvPr>
            <p:ph idx="1"/>
          </p:nvPr>
        </p:nvSpPr>
        <p:spPr>
          <a:xfrm>
            <a:off x="179512" y="1052513"/>
            <a:ext cx="8964488" cy="6094412"/>
          </a:xfrm>
        </p:spPr>
        <p:txBody>
          <a:bodyPr/>
          <a:lstStyle/>
          <a:p>
            <a:pPr>
              <a:defRPr/>
            </a:pPr>
            <a:endParaRPr lang="fr-FR" altLang="fr-FR" sz="2400" dirty="0" smtClean="0"/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fr-FR" altLang="fr-FR" sz="2600" dirty="0" smtClean="0"/>
              <a:t>Intérêt </a:t>
            </a:r>
            <a:r>
              <a:rPr lang="fr-FR" altLang="fr-FR" sz="2600" dirty="0"/>
              <a:t>de la prévention </a:t>
            </a:r>
            <a:r>
              <a:rPr lang="fr-FR" altLang="fr-FR" sz="2600" dirty="0" smtClean="0"/>
              <a:t>des maladies vasculaires: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fr-FR" altLang="fr-FR" sz="2600" dirty="0"/>
              <a:t>C</a:t>
            </a:r>
            <a:r>
              <a:rPr lang="fr-FR" altLang="fr-FR" sz="2600" dirty="0" smtClean="0"/>
              <a:t>ontexte </a:t>
            </a:r>
            <a:r>
              <a:rPr lang="fr-FR" altLang="fr-FR" sz="2600" dirty="0"/>
              <a:t>d’émergence des maladies </a:t>
            </a:r>
            <a:r>
              <a:rPr lang="fr-FR" altLang="fr-FR" sz="2600" dirty="0" smtClean="0"/>
              <a:t>cardio-vasculaires : ne pas </a:t>
            </a:r>
            <a:r>
              <a:rPr lang="fr-FR" altLang="fr-FR" sz="2600" dirty="0"/>
              <a:t>attendre le stade de </a:t>
            </a:r>
            <a:r>
              <a:rPr lang="fr-FR" altLang="fr-FR" sz="2600" dirty="0" smtClean="0"/>
              <a:t>complications pour </a:t>
            </a:r>
            <a:r>
              <a:rPr lang="fr-FR" altLang="fr-FR" sz="2600" dirty="0"/>
              <a:t>le bilan </a:t>
            </a:r>
            <a:r>
              <a:rPr lang="fr-FR" altLang="fr-FR" sz="2600" dirty="0" smtClean="0"/>
              <a:t>vasculaire +++</a:t>
            </a:r>
            <a:endParaRPr lang="fr-FR" altLang="fr-FR" sz="2600" dirty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fr-FR" altLang="fr-FR" sz="2600" dirty="0" smtClean="0"/>
              <a:t>Bilan </a:t>
            </a:r>
            <a:r>
              <a:rPr lang="fr-FR" altLang="fr-FR" sz="2600" dirty="0"/>
              <a:t>régulier </a:t>
            </a:r>
            <a:r>
              <a:rPr lang="fr-FR" altLang="fr-FR" sz="2600" dirty="0" smtClean="0"/>
              <a:t>+ Dépistage </a:t>
            </a:r>
            <a:r>
              <a:rPr lang="fr-FR" altLang="fr-FR" sz="2600" dirty="0"/>
              <a:t>précoce </a:t>
            </a:r>
            <a:r>
              <a:rPr lang="fr-FR" altLang="fr-FR" sz="2600" dirty="0" smtClean="0"/>
              <a:t>des </a:t>
            </a:r>
            <a:r>
              <a:rPr lang="fr-FR" altLang="fr-FR" sz="2600" dirty="0"/>
              <a:t>sujets à risque</a:t>
            </a:r>
            <a:endParaRPr lang="fr-FR" altLang="fr-FR" sz="2600" dirty="0" smtClean="0"/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fr-FR" altLang="fr-FR" sz="2600" dirty="0" smtClean="0"/>
              <a:t>Alimentation </a:t>
            </a:r>
            <a:r>
              <a:rPr lang="fr-FR" altLang="fr-FR" sz="2600" dirty="0"/>
              <a:t>saine et </a:t>
            </a:r>
            <a:r>
              <a:rPr lang="fr-FR" altLang="fr-FR" sz="2600" dirty="0" smtClean="0"/>
              <a:t>équilibrée + Activité physique régulière</a:t>
            </a:r>
            <a:endParaRPr lang="fr-FR" altLang="fr-FR" sz="2600" dirty="0"/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endParaRPr lang="fr-FR" altLang="fr-FR" sz="2500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4877-796A-4CA5-949A-E07D67C8182C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40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53818B-70A7-4FA7-89D5-6DA55FD7D6ED}" type="slidenum">
              <a:rPr lang="fr-FR" altLang="fr-FR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fr-FR" altLang="fr-FR" sz="1400" smtClean="0">
              <a:solidFill>
                <a:srgbClr val="000000"/>
              </a:solidFill>
            </a:endParaRPr>
          </a:p>
        </p:txBody>
      </p:sp>
      <p:sp>
        <p:nvSpPr>
          <p:cNvPr id="3891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758825" y="2997200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dirty="0" smtClean="0"/>
              <a:t>Merci de votre attention!</a:t>
            </a:r>
          </a:p>
        </p:txBody>
      </p:sp>
    </p:spTree>
    <p:extLst>
      <p:ext uri="{BB962C8B-B14F-4D97-AF65-F5344CB8AC3E}">
        <p14:creationId xmlns:p14="http://schemas.microsoft.com/office/powerpoint/2010/main" val="305111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8803-BE63-4E91-A1D5-9C430770D7A2}" type="slidenum">
              <a:rPr lang="fr-FR"/>
              <a:pPr/>
              <a:t>2</a:t>
            </a:fld>
            <a:endParaRPr lang="fr-FR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643050"/>
            <a:ext cx="8229600" cy="4525963"/>
          </a:xfrm>
        </p:spPr>
        <p:txBody>
          <a:bodyPr/>
          <a:lstStyle/>
          <a:p>
            <a:pPr marL="0" lvl="0" indent="0" eaLnBrk="0" hangingPunct="0">
              <a:lnSpc>
                <a:spcPct val="150000"/>
              </a:lnSpc>
              <a:spcBef>
                <a:spcPct val="0"/>
              </a:spcBef>
              <a:buNone/>
            </a:pPr>
            <a:r>
              <a:rPr lang="fr-FR" altLang="fr-FR" sz="2800" dirty="0" smtClean="0"/>
              <a:t>Introduction</a:t>
            </a:r>
          </a:p>
          <a:p>
            <a:pPr marL="0" lvl="0" indent="0" eaLnBrk="0" hangingPunct="0">
              <a:lnSpc>
                <a:spcPct val="150000"/>
              </a:lnSpc>
              <a:spcBef>
                <a:spcPct val="0"/>
              </a:spcBef>
              <a:buNone/>
            </a:pPr>
            <a:r>
              <a:rPr lang="fr-FR" altLang="fr-FR" sz="2800" dirty="0" smtClean="0"/>
              <a:t>Objectif</a:t>
            </a:r>
          </a:p>
          <a:p>
            <a:pPr marL="0" lvl="0" indent="0" eaLnBrk="0" hangingPunct="0">
              <a:lnSpc>
                <a:spcPct val="150000"/>
              </a:lnSpc>
              <a:spcBef>
                <a:spcPct val="0"/>
              </a:spcBef>
              <a:buNone/>
            </a:pPr>
            <a:r>
              <a:rPr lang="fr-FR" altLang="fr-FR" sz="2800" dirty="0" smtClean="0"/>
              <a:t>Méthodologie</a:t>
            </a:r>
          </a:p>
          <a:p>
            <a:pPr marL="0" lvl="0" indent="0" eaLnBrk="0" hangingPunct="0">
              <a:lnSpc>
                <a:spcPct val="150000"/>
              </a:lnSpc>
              <a:spcBef>
                <a:spcPct val="0"/>
              </a:spcBef>
              <a:buNone/>
            </a:pPr>
            <a:r>
              <a:rPr lang="fr-FR" altLang="fr-FR" sz="2800" dirty="0" smtClean="0"/>
              <a:t>Résultats</a:t>
            </a:r>
          </a:p>
          <a:p>
            <a:pPr marL="0" lvl="0" indent="0" eaLnBrk="0" hangingPunct="0">
              <a:lnSpc>
                <a:spcPct val="150000"/>
              </a:lnSpc>
              <a:spcBef>
                <a:spcPct val="0"/>
              </a:spcBef>
              <a:buNone/>
            </a:pPr>
            <a:r>
              <a:rPr lang="fr-FR" altLang="fr-FR" sz="2800" dirty="0" smtClean="0"/>
              <a:t>Discussion</a:t>
            </a:r>
          </a:p>
          <a:p>
            <a:pPr marL="0" lvl="0" indent="0" eaLnBrk="0" hangingPunct="0">
              <a:lnSpc>
                <a:spcPct val="150000"/>
              </a:lnSpc>
              <a:spcBef>
                <a:spcPct val="0"/>
              </a:spcBef>
              <a:buNone/>
            </a:pPr>
            <a:r>
              <a:rPr lang="fr-FR" altLang="fr-FR" sz="2800" dirty="0" smtClean="0"/>
              <a:t>Conclusion</a:t>
            </a:r>
            <a:endParaRPr lang="fr-FR" altLang="fr-FR" sz="2800" dirty="0"/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539750" y="-14288"/>
            <a:ext cx="8229600" cy="1143001"/>
          </a:xfrm>
        </p:spPr>
        <p:txBody>
          <a:bodyPr/>
          <a:lstStyle/>
          <a:p>
            <a:pPr eaLnBrk="1" hangingPunct="1"/>
            <a:r>
              <a:rPr lang="fr-FR" altLang="fr-FR" dirty="0" smtClean="0"/>
              <a:t>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8803-BE63-4E91-A1D5-9C430770D7A2}" type="slidenum">
              <a:rPr lang="fr-FR"/>
              <a:pPr/>
              <a:t>3</a:t>
            </a:fld>
            <a:endParaRPr lang="fr-FR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340768"/>
            <a:ext cx="8229600" cy="4525963"/>
          </a:xfrm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0"/>
              </a:spcBef>
            </a:pPr>
            <a:r>
              <a:rPr lang="fr-FR" sz="2600" dirty="0" smtClean="0"/>
              <a:t>Transition épidémiologique en Afrique : </a:t>
            </a:r>
            <a:r>
              <a:rPr lang="fr-FR" sz="2600" b="1" dirty="0" smtClean="0"/>
              <a:t>é</a:t>
            </a:r>
            <a:r>
              <a:rPr lang="fr-FR" sz="2600" b="1" dirty="0" smtClean="0"/>
              <a:t>mergence maladies </a:t>
            </a:r>
            <a:r>
              <a:rPr lang="fr-FR" sz="2600" b="1" dirty="0"/>
              <a:t>cardio-vasculaires </a:t>
            </a:r>
          </a:p>
          <a:p>
            <a:pPr eaLnBrk="0" hangingPunct="0">
              <a:lnSpc>
                <a:spcPct val="150000"/>
              </a:lnSpc>
              <a:spcBef>
                <a:spcPct val="0"/>
              </a:spcBef>
            </a:pPr>
            <a:r>
              <a:rPr lang="fr-FR" sz="2600" dirty="0" smtClean="0"/>
              <a:t>Véritable </a:t>
            </a:r>
            <a:r>
              <a:rPr lang="fr-FR" sz="2600" dirty="0"/>
              <a:t>problème de santé publique</a:t>
            </a:r>
          </a:p>
          <a:p>
            <a:pPr eaLnBrk="0" hangingPunct="0">
              <a:lnSpc>
                <a:spcPct val="150000"/>
              </a:lnSpc>
              <a:spcBef>
                <a:spcPct val="0"/>
              </a:spcBef>
            </a:pPr>
            <a:r>
              <a:rPr lang="fr-FR" altLang="fr-FR" sz="2600" dirty="0" smtClean="0"/>
              <a:t>Plateau </a:t>
            </a:r>
            <a:r>
              <a:rPr lang="fr-FR" altLang="fr-FR" sz="2600" dirty="0" smtClean="0"/>
              <a:t>technique et ressources humaines insuffisants </a:t>
            </a:r>
            <a:r>
              <a:rPr lang="fr-FR" altLang="fr-FR" sz="2600" dirty="0" smtClean="0"/>
              <a:t>            diagnostic </a:t>
            </a:r>
          </a:p>
          <a:p>
            <a:pPr eaLnBrk="0" hangingPunct="0">
              <a:lnSpc>
                <a:spcPct val="150000"/>
              </a:lnSpc>
              <a:spcBef>
                <a:spcPct val="0"/>
              </a:spcBef>
            </a:pPr>
            <a:r>
              <a:rPr lang="fr-FR" altLang="fr-FR" sz="2600" b="1" dirty="0" smtClean="0"/>
              <a:t>Echographie doppler (ED) vasculaire </a:t>
            </a:r>
          </a:p>
          <a:p>
            <a:pPr marL="0" indent="0" eaLnBrk="0" hangingPunct="0">
              <a:lnSpc>
                <a:spcPct val="150000"/>
              </a:lnSpc>
              <a:spcBef>
                <a:spcPct val="0"/>
              </a:spcBef>
              <a:buNone/>
            </a:pPr>
            <a:r>
              <a:rPr lang="fr-FR" altLang="fr-FR" sz="2600" dirty="0" smtClean="0"/>
              <a:t>             structure + hémodynamique </a:t>
            </a:r>
            <a:endParaRPr lang="fr-FR" altLang="fr-FR" sz="2600" dirty="0" smtClean="0"/>
          </a:p>
          <a:p>
            <a:pPr eaLnBrk="0" hangingPunct="0">
              <a:lnSpc>
                <a:spcPct val="150000"/>
              </a:lnSpc>
              <a:spcBef>
                <a:spcPct val="0"/>
              </a:spcBef>
            </a:pPr>
            <a:r>
              <a:rPr lang="fr-FR" sz="2600" dirty="0" smtClean="0"/>
              <a:t>Au Burkina Faso : données </a:t>
            </a:r>
            <a:r>
              <a:rPr lang="fr-FR" sz="2600" dirty="0"/>
              <a:t>épidémiologiques rares </a:t>
            </a:r>
            <a:endParaRPr lang="fr-FR" altLang="fr-FR" sz="2600" dirty="0"/>
          </a:p>
        </p:txBody>
      </p: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539750" y="-14288"/>
            <a:ext cx="8229600" cy="1143001"/>
          </a:xfrm>
        </p:spPr>
        <p:txBody>
          <a:bodyPr/>
          <a:lstStyle/>
          <a:p>
            <a:pPr eaLnBrk="1" hangingPunct="1"/>
            <a:r>
              <a:rPr lang="fr-FR" altLang="fr-FR" dirty="0" smtClean="0"/>
              <a:t>INTRODUCTION</a:t>
            </a:r>
          </a:p>
        </p:txBody>
      </p:sp>
      <p:sp>
        <p:nvSpPr>
          <p:cNvPr id="2" name="Flèche droite 1"/>
          <p:cNvSpPr/>
          <p:nvPr/>
        </p:nvSpPr>
        <p:spPr>
          <a:xfrm>
            <a:off x="2627784" y="3933056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èche droite 6"/>
          <p:cNvSpPr/>
          <p:nvPr/>
        </p:nvSpPr>
        <p:spPr>
          <a:xfrm>
            <a:off x="539552" y="5157192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5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18803-BE63-4E91-A1D5-9C430770D7A2}" type="slidenum">
              <a:rPr lang="fr-FR"/>
              <a:pPr/>
              <a:t>4</a:t>
            </a:fld>
            <a:endParaRPr lang="fr-FR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8736"/>
            <a:ext cx="8229600" cy="492922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fr-FR" dirty="0" smtClean="0"/>
              <a:t>   </a:t>
            </a:r>
            <a:endParaRPr lang="fr-FR" dirty="0" smtClean="0"/>
          </a:p>
          <a:p>
            <a:pPr>
              <a:lnSpc>
                <a:spcPct val="150000"/>
              </a:lnSpc>
              <a:buNone/>
            </a:pPr>
            <a:r>
              <a:rPr lang="fr-FR" dirty="0"/>
              <a:t> </a:t>
            </a:r>
            <a:r>
              <a:rPr lang="fr-FR" dirty="0" smtClean="0"/>
              <a:t>  </a:t>
            </a:r>
            <a:r>
              <a:rPr lang="fr-FR" dirty="0" smtClean="0"/>
              <a:t>Décrire </a:t>
            </a:r>
            <a:r>
              <a:rPr lang="fr-FR" dirty="0"/>
              <a:t>les indications et les résultats de </a:t>
            </a:r>
            <a:r>
              <a:rPr lang="fr-FR" dirty="0" smtClean="0"/>
              <a:t>l’échographie-doppler </a:t>
            </a:r>
            <a:r>
              <a:rPr lang="fr-FR" dirty="0"/>
              <a:t>vasculaire au CHU </a:t>
            </a:r>
            <a:r>
              <a:rPr lang="fr-FR" dirty="0" err="1"/>
              <a:t>Souro</a:t>
            </a:r>
            <a:r>
              <a:rPr lang="fr-FR" dirty="0"/>
              <a:t> SANOU (CHUSS) de </a:t>
            </a:r>
            <a:r>
              <a:rPr lang="fr-FR" dirty="0" smtClean="0"/>
              <a:t>Bobo-Dioulasso </a:t>
            </a:r>
            <a:endParaRPr lang="fr-FR" sz="2800" dirty="0" smtClean="0"/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539750" y="-14288"/>
            <a:ext cx="8229600" cy="1143001"/>
          </a:xfrm>
        </p:spPr>
        <p:txBody>
          <a:bodyPr/>
          <a:lstStyle/>
          <a:p>
            <a:pPr eaLnBrk="1" hangingPunct="1"/>
            <a:r>
              <a:rPr lang="fr-FR" altLang="fr-FR" dirty="0" smtClean="0"/>
              <a:t>OBJECTIF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Espace réservé du contenu 2"/>
          <p:cNvSpPr>
            <a:spLocks noGrp="1"/>
          </p:cNvSpPr>
          <p:nvPr>
            <p:ph idx="1"/>
          </p:nvPr>
        </p:nvSpPr>
        <p:spPr>
          <a:xfrm>
            <a:off x="323528" y="764704"/>
            <a:ext cx="8640763" cy="6021387"/>
          </a:xfrm>
        </p:spPr>
        <p:txBody>
          <a:bodyPr/>
          <a:lstStyle/>
          <a:p>
            <a:pPr>
              <a:defRPr/>
            </a:pPr>
            <a:endParaRPr lang="fr-FR" altLang="fr-FR" sz="2400" dirty="0" smtClean="0"/>
          </a:p>
          <a:p>
            <a:pPr>
              <a:defRPr/>
            </a:pPr>
            <a:endParaRPr lang="fr-FR" altLang="fr-FR" sz="2400" dirty="0"/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sz="2400" b="1" dirty="0">
                <a:solidFill>
                  <a:srgbClr val="000000"/>
                </a:solidFill>
                <a:ea typeface="ＭＳ Ｐゴシック"/>
                <a:cs typeface="Times" pitchFamily="18" charset="0"/>
              </a:rPr>
              <a:t>Cadre et Champ de l’étude</a:t>
            </a:r>
            <a:r>
              <a:rPr lang="fr-FR" sz="2400" dirty="0">
                <a:solidFill>
                  <a:srgbClr val="000000"/>
                </a:solidFill>
                <a:ea typeface="ＭＳ Ｐゴシック"/>
                <a:cs typeface="Times" pitchFamily="18" charset="0"/>
              </a:rPr>
              <a:t> </a:t>
            </a:r>
          </a:p>
          <a:p>
            <a:pPr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0000"/>
                </a:solidFill>
                <a:ea typeface="ＭＳ Ｐゴシック"/>
                <a:cs typeface="Times" pitchFamily="18" charset="0"/>
              </a:rPr>
              <a:t>Service d’imagerie du CHU </a:t>
            </a:r>
            <a:r>
              <a:rPr lang="fr-FR" sz="2400" dirty="0" err="1" smtClean="0">
                <a:solidFill>
                  <a:srgbClr val="000000"/>
                </a:solidFill>
                <a:ea typeface="ＭＳ Ｐゴシック"/>
                <a:cs typeface="Times" pitchFamily="18" charset="0"/>
              </a:rPr>
              <a:t>Souro</a:t>
            </a:r>
            <a:r>
              <a:rPr lang="fr-FR" sz="2400" dirty="0" smtClean="0">
                <a:solidFill>
                  <a:srgbClr val="000000"/>
                </a:solidFill>
                <a:ea typeface="ＭＳ Ｐゴシック"/>
                <a:cs typeface="Times" pitchFamily="18" charset="0"/>
              </a:rPr>
              <a:t> SANOU de Bobo</a:t>
            </a:r>
            <a:endParaRPr lang="fr-FR" sz="2400" dirty="0">
              <a:solidFill>
                <a:srgbClr val="000000"/>
              </a:solidFill>
              <a:ea typeface="ＭＳ Ｐゴシック"/>
              <a:cs typeface="Times" pitchFamily="18" charset="0"/>
            </a:endParaRP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sz="2400" b="1" dirty="0" smtClean="0">
                <a:solidFill>
                  <a:srgbClr val="000000"/>
                </a:solidFill>
                <a:ea typeface="ＭＳ Ｐゴシック"/>
                <a:cs typeface="Times" pitchFamily="18" charset="0"/>
              </a:rPr>
              <a:t>Type </a:t>
            </a:r>
            <a:r>
              <a:rPr lang="fr-FR" sz="2400" b="1" dirty="0">
                <a:solidFill>
                  <a:srgbClr val="000000"/>
                </a:solidFill>
                <a:ea typeface="ＭＳ Ｐゴシック"/>
                <a:cs typeface="Times" pitchFamily="18" charset="0"/>
              </a:rPr>
              <a:t>d’étude et période d’étude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kern="1200" dirty="0" smtClean="0">
                <a:solidFill>
                  <a:srgbClr val="000000"/>
                </a:solidFill>
                <a:ea typeface="ＭＳ Ｐゴシック" pitchFamily="-44" charset="-128"/>
                <a:cs typeface="Times" pitchFamily="18" charset="0"/>
              </a:rPr>
              <a:t>Etude </a:t>
            </a:r>
            <a:r>
              <a:rPr lang="fr-FR" sz="2400" kern="1200" dirty="0">
                <a:solidFill>
                  <a:srgbClr val="000000"/>
                </a:solidFill>
                <a:ea typeface="ＭＳ Ｐゴシック" pitchFamily="-44" charset="-128"/>
                <a:cs typeface="Times" pitchFamily="18" charset="0"/>
              </a:rPr>
              <a:t>rétrospective et descriptive </a:t>
            </a:r>
            <a:r>
              <a:rPr lang="fr-FR" sz="2400" kern="1200" dirty="0" smtClean="0">
                <a:solidFill>
                  <a:srgbClr val="000000"/>
                </a:solidFill>
                <a:ea typeface="ＭＳ Ｐゴシック" pitchFamily="-44" charset="-128"/>
                <a:cs typeface="Times" pitchFamily="18" charset="0"/>
              </a:rPr>
              <a:t>sur </a:t>
            </a:r>
            <a:r>
              <a:rPr lang="fr-FR" sz="2400" kern="1200" dirty="0">
                <a:solidFill>
                  <a:srgbClr val="000000"/>
                </a:solidFill>
                <a:ea typeface="ＭＳ Ｐゴシック" pitchFamily="-44" charset="-128"/>
                <a:cs typeface="Times" pitchFamily="18" charset="0"/>
              </a:rPr>
              <a:t>les registres d'ED vasculaire </a:t>
            </a:r>
            <a:endParaRPr lang="fr-FR" sz="2400" dirty="0">
              <a:solidFill>
                <a:srgbClr val="000000"/>
              </a:solidFill>
              <a:ea typeface="ＭＳ Ｐゴシック"/>
              <a:cs typeface="Times" pitchFamily="18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kern="1200" dirty="0" smtClean="0">
                <a:solidFill>
                  <a:srgbClr val="000000"/>
                </a:solidFill>
                <a:ea typeface="ＭＳ Ｐゴシック" pitchFamily="-44" charset="-128"/>
                <a:cs typeface="Times" pitchFamily="18" charset="0"/>
              </a:rPr>
              <a:t>Avril 2018 à </a:t>
            </a:r>
            <a:r>
              <a:rPr lang="fr-FR" sz="2400" kern="1200" dirty="0">
                <a:solidFill>
                  <a:srgbClr val="000000"/>
                </a:solidFill>
                <a:ea typeface="ＭＳ Ｐゴシック" pitchFamily="-44" charset="-128"/>
                <a:cs typeface="Times" pitchFamily="18" charset="0"/>
              </a:rPr>
              <a:t>Mars 2021 </a:t>
            </a:r>
            <a:endParaRPr lang="fr-FR" sz="2400" kern="1200" dirty="0" smtClean="0">
              <a:solidFill>
                <a:srgbClr val="000000"/>
              </a:solidFill>
              <a:ea typeface="ＭＳ Ｐゴシック" pitchFamily="-44" charset="-128"/>
              <a:cs typeface="Times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fr-FR" sz="2400" b="1" dirty="0" smtClean="0">
                <a:solidFill>
                  <a:srgbClr val="000000"/>
                </a:solidFill>
                <a:ea typeface="ＭＳ Ｐゴシック"/>
              </a:rPr>
              <a:t>Population </a:t>
            </a:r>
            <a:r>
              <a:rPr lang="fr-FR" sz="2400" b="1" dirty="0" smtClean="0">
                <a:solidFill>
                  <a:srgbClr val="000000"/>
                </a:solidFill>
                <a:ea typeface="ＭＳ Ｐゴシック"/>
              </a:rPr>
              <a:t>d’étude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P</a:t>
            </a:r>
            <a:r>
              <a:rPr lang="fr-FR" altLang="fr-FR" sz="2400" dirty="0"/>
              <a:t>atients </a:t>
            </a:r>
            <a:r>
              <a:rPr lang="fr-FR" sz="2400" dirty="0"/>
              <a:t>adressés pour  un examen échographique couplé au doppler </a:t>
            </a:r>
            <a:r>
              <a:rPr lang="fr-FR" sz="2400" dirty="0" smtClean="0"/>
              <a:t>vasculaire</a:t>
            </a:r>
            <a:endParaRPr lang="fr-FR" sz="2400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539750" y="-14288"/>
            <a:ext cx="8229600" cy="1143001"/>
          </a:xfrm>
        </p:spPr>
        <p:txBody>
          <a:bodyPr/>
          <a:lstStyle/>
          <a:p>
            <a:pPr eaLnBrk="1" hangingPunct="1"/>
            <a:r>
              <a:rPr lang="fr-FR" altLang="fr-FR" sz="4200" dirty="0" smtClean="0"/>
              <a:t>MATERIEL ET METHODES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4877-796A-4CA5-949A-E07D67C8182C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333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Espace réservé du contenu 2"/>
          <p:cNvSpPr>
            <a:spLocks noGrp="1"/>
          </p:cNvSpPr>
          <p:nvPr>
            <p:ph idx="1"/>
          </p:nvPr>
        </p:nvSpPr>
        <p:spPr>
          <a:xfrm>
            <a:off x="424339" y="1412776"/>
            <a:ext cx="8640763" cy="6021387"/>
          </a:xfrm>
        </p:spPr>
        <p:txBody>
          <a:bodyPr/>
          <a:lstStyle/>
          <a:p>
            <a:pPr>
              <a:defRPr/>
            </a:pPr>
            <a:endParaRPr lang="fr-FR" altLang="fr-FR" sz="2400" dirty="0" smtClean="0"/>
          </a:p>
          <a:p>
            <a:pPr marL="457200" lvl="0" indent="-457200" algn="just">
              <a:buFont typeface="Wingdings" panose="05000000000000000000" pitchFamily="2" charset="2"/>
              <a:buChar char="v"/>
            </a:pPr>
            <a:r>
              <a:rPr lang="fr-FR" sz="2800" b="1" dirty="0">
                <a:solidFill>
                  <a:srgbClr val="000000"/>
                </a:solidFill>
                <a:ea typeface="Calibri"/>
                <a:cs typeface="Times New Roman" panose="02020603050405020304" pitchFamily="18" charset="0"/>
              </a:rPr>
              <a:t>Variables </a:t>
            </a:r>
            <a:r>
              <a:rPr lang="fr-FR" sz="2800" b="1" dirty="0" smtClean="0">
                <a:solidFill>
                  <a:srgbClr val="000000"/>
                </a:solidFill>
                <a:ea typeface="Calibri"/>
                <a:cs typeface="Times New Roman" panose="02020603050405020304" pitchFamily="18" charset="0"/>
              </a:rPr>
              <a:t>étudiées :</a:t>
            </a:r>
            <a:endParaRPr lang="fr-FR" sz="2800" b="1" dirty="0">
              <a:solidFill>
                <a:srgbClr val="000000"/>
              </a:solidFill>
              <a:ea typeface="Calibri"/>
              <a:cs typeface="Times New Roman" panose="02020603050405020304" pitchFamily="18" charset="0"/>
            </a:endParaRPr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0000"/>
                </a:solidFill>
                <a:ea typeface="Calibri"/>
                <a:cs typeface="Times New Roman" panose="02020603050405020304" pitchFamily="18" charset="0"/>
              </a:rPr>
              <a:t>âge </a:t>
            </a:r>
            <a:endParaRPr lang="fr-FR" dirty="0">
              <a:solidFill>
                <a:srgbClr val="000000"/>
              </a:solidFill>
              <a:ea typeface="Calibri"/>
              <a:cs typeface="Times New Roman" panose="02020603050405020304" pitchFamily="18" charset="0"/>
            </a:endParaRPr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0000"/>
                </a:solidFill>
                <a:ea typeface="Calibri"/>
                <a:cs typeface="Times New Roman" panose="02020603050405020304" pitchFamily="18" charset="0"/>
              </a:rPr>
              <a:t>s</a:t>
            </a:r>
            <a:r>
              <a:rPr lang="fr-FR" dirty="0" smtClean="0">
                <a:solidFill>
                  <a:srgbClr val="000000"/>
                </a:solidFill>
                <a:ea typeface="Calibri"/>
                <a:cs typeface="Times New Roman" panose="02020603050405020304" pitchFamily="18" charset="0"/>
              </a:rPr>
              <a:t>exe</a:t>
            </a:r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0000"/>
                </a:solidFill>
                <a:ea typeface="Calibri"/>
                <a:cs typeface="Times New Roman" panose="02020603050405020304" pitchFamily="18" charset="0"/>
              </a:rPr>
              <a:t>région anatomique examinée</a:t>
            </a:r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0000"/>
                </a:solidFill>
                <a:ea typeface="Calibri"/>
                <a:cs typeface="Times New Roman" panose="02020603050405020304" pitchFamily="18" charset="0"/>
              </a:rPr>
              <a:t>indications </a:t>
            </a:r>
            <a:r>
              <a:rPr lang="fr-FR" dirty="0" smtClean="0">
                <a:solidFill>
                  <a:srgbClr val="000000"/>
                </a:solidFill>
                <a:ea typeface="Calibri"/>
                <a:cs typeface="Times New Roman" panose="02020603050405020304" pitchFamily="18" charset="0"/>
              </a:rPr>
              <a:t>cliniques</a:t>
            </a:r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0000"/>
                </a:solidFill>
                <a:ea typeface="Calibri"/>
                <a:cs typeface="Times New Roman" panose="02020603050405020304" pitchFamily="18" charset="0"/>
              </a:rPr>
              <a:t>lésions </a:t>
            </a:r>
            <a:r>
              <a:rPr lang="fr-FR" dirty="0">
                <a:solidFill>
                  <a:srgbClr val="000000"/>
                </a:solidFill>
                <a:ea typeface="Calibri"/>
                <a:cs typeface="Times New Roman" panose="02020603050405020304" pitchFamily="18" charset="0"/>
              </a:rPr>
              <a:t>retrouvées à l'ED </a:t>
            </a:r>
            <a:r>
              <a:rPr lang="fr-FR" dirty="0" smtClean="0">
                <a:solidFill>
                  <a:srgbClr val="000000"/>
                </a:solidFill>
                <a:ea typeface="Calibri"/>
                <a:cs typeface="Times New Roman" panose="02020603050405020304" pitchFamily="18" charset="0"/>
              </a:rPr>
              <a:t>vasculaire</a:t>
            </a:r>
            <a:endParaRPr lang="fr-FR" sz="2400" kern="1200" dirty="0" smtClean="0">
              <a:solidFill>
                <a:srgbClr val="000000"/>
              </a:solidFill>
              <a:ea typeface="ＭＳ Ｐゴシック" pitchFamily="-44" charset="-128"/>
              <a:cs typeface="Times" pitchFamily="18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539750" y="-14288"/>
            <a:ext cx="8229600" cy="1143001"/>
          </a:xfrm>
        </p:spPr>
        <p:txBody>
          <a:bodyPr/>
          <a:lstStyle/>
          <a:p>
            <a:pPr eaLnBrk="1" hangingPunct="1"/>
            <a:r>
              <a:rPr lang="fr-FR" altLang="fr-FR" sz="4200" dirty="0" smtClean="0"/>
              <a:t>MATERIEL ET METHODES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4877-796A-4CA5-949A-E07D67C8182C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816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Espace réservé du contenu 2"/>
          <p:cNvSpPr>
            <a:spLocks noGrp="1"/>
          </p:cNvSpPr>
          <p:nvPr>
            <p:ph idx="1"/>
          </p:nvPr>
        </p:nvSpPr>
        <p:spPr>
          <a:xfrm>
            <a:off x="107504" y="703237"/>
            <a:ext cx="8229600" cy="5390059"/>
          </a:xfrm>
        </p:spPr>
        <p:txBody>
          <a:bodyPr/>
          <a:lstStyle/>
          <a:p>
            <a:pPr marL="914400" lvl="2" indent="0" algn="ctr">
              <a:lnSpc>
                <a:spcPct val="150000"/>
              </a:lnSpc>
              <a:buNone/>
              <a:defRPr/>
            </a:pPr>
            <a:endParaRPr lang="en-US" altLang="fr-FR" sz="2800" b="1" dirty="0" smtClean="0"/>
          </a:p>
          <a:p>
            <a:pPr>
              <a:lnSpc>
                <a:spcPct val="150000"/>
              </a:lnSpc>
              <a:defRPr/>
            </a:pPr>
            <a:endParaRPr lang="fr-FR" altLang="fr-FR" sz="2800" dirty="0" smtClean="0"/>
          </a:p>
          <a:p>
            <a:pPr>
              <a:lnSpc>
                <a:spcPct val="150000"/>
              </a:lnSpc>
              <a:defRPr/>
            </a:pPr>
            <a:r>
              <a:rPr lang="fr-FR" altLang="fr-FR" sz="2800" dirty="0" smtClean="0"/>
              <a:t>183 patients adressés pour </a:t>
            </a:r>
            <a:r>
              <a:rPr lang="fr-FR" altLang="fr-FR" sz="2800" dirty="0" smtClean="0"/>
              <a:t>échographie doppler </a:t>
            </a:r>
            <a:r>
              <a:rPr lang="fr-FR" altLang="fr-FR" sz="2800" dirty="0" smtClean="0"/>
              <a:t>vasculaire</a:t>
            </a:r>
          </a:p>
          <a:p>
            <a:pPr>
              <a:lnSpc>
                <a:spcPct val="150000"/>
              </a:lnSpc>
              <a:defRPr/>
            </a:pPr>
            <a:r>
              <a:rPr lang="fr-FR" altLang="fr-FR" sz="2800" dirty="0" smtClean="0"/>
              <a:t>Femmes 53% (n=97</a:t>
            </a:r>
            <a:r>
              <a:rPr lang="fr-FR" altLang="fr-FR" sz="2800" dirty="0" smtClean="0"/>
              <a:t>) – </a:t>
            </a:r>
            <a:r>
              <a:rPr lang="fr-FR" altLang="fr-FR" sz="2800" dirty="0" err="1" smtClean="0"/>
              <a:t>sex</a:t>
            </a:r>
            <a:r>
              <a:rPr lang="fr-FR" altLang="fr-FR" sz="2800" dirty="0" smtClean="0"/>
              <a:t> ratio : 0,88</a:t>
            </a:r>
            <a:endParaRPr lang="fr-FR" altLang="fr-FR" sz="2800" dirty="0" smtClean="0"/>
          </a:p>
          <a:p>
            <a:pPr>
              <a:lnSpc>
                <a:spcPct val="150000"/>
              </a:lnSpc>
              <a:defRPr/>
            </a:pPr>
            <a:r>
              <a:rPr lang="fr-FR" altLang="fr-FR" sz="2800" dirty="0"/>
              <a:t>A</a:t>
            </a:r>
            <a:r>
              <a:rPr lang="fr-FR" altLang="fr-FR" sz="2800" dirty="0" smtClean="0"/>
              <a:t>ge moyen : 55,20 </a:t>
            </a:r>
            <a:r>
              <a:rPr lang="fr-FR" altLang="fr-FR" sz="2800" dirty="0"/>
              <a:t>± </a:t>
            </a:r>
            <a:r>
              <a:rPr lang="fr-FR" altLang="fr-FR" sz="2800" dirty="0" smtClean="0"/>
              <a:t>11,46 ans</a:t>
            </a:r>
          </a:p>
          <a:p>
            <a:pPr marL="0" indent="0">
              <a:buNone/>
              <a:defRPr/>
            </a:pPr>
            <a:endParaRPr lang="fr-FR" altLang="fr-FR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539750" y="-14288"/>
            <a:ext cx="8229600" cy="1143001"/>
          </a:xfrm>
        </p:spPr>
        <p:txBody>
          <a:bodyPr/>
          <a:lstStyle/>
          <a:p>
            <a:pPr eaLnBrk="1" hangingPunct="1"/>
            <a:r>
              <a:rPr lang="fr-FR" altLang="fr-FR" sz="4200" dirty="0" smtClean="0"/>
              <a:t>RESULTATS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4877-796A-4CA5-949A-E07D67C8182C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11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0" name="Espace réservé du pied de page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521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5908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AF4EE24-BB24-4E58-99FA-F6D7F709F2F7}" type="slidenum">
              <a:rPr lang="fr-FR" altLang="fr-FR" sz="2400" smtClean="0">
                <a:solidFill>
                  <a:schemeClr val="tx1"/>
                </a:solidFill>
                <a:latin typeface="Arial Narrow" pitchFamily="34" charset="0"/>
              </a:rPr>
              <a:pPr/>
              <a:t>8</a:t>
            </a:fld>
            <a:endParaRPr lang="fr-FR" altLang="fr-FR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graphicFrame>
        <p:nvGraphicFramePr>
          <p:cNvPr id="4" name="Tableau 2">
            <a:extLst>
              <a:ext uri="{FF2B5EF4-FFF2-40B4-BE49-F238E27FC236}">
                <a16:creationId xmlns:a16="http://schemas.microsoft.com/office/drawing/2014/main" id="{A2E83D79-F8F2-452B-AD6D-BAED9C43AF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149999"/>
              </p:ext>
            </p:extLst>
          </p:nvPr>
        </p:nvGraphicFramePr>
        <p:xfrm>
          <a:off x="395536" y="980728"/>
          <a:ext cx="8352927" cy="5258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3020932102"/>
                    </a:ext>
                  </a:extLst>
                </a:gridCol>
                <a:gridCol w="2112234">
                  <a:extLst>
                    <a:ext uri="{9D8B030D-6E8A-4147-A177-3AD203B41FA5}">
                      <a16:colId xmlns:a16="http://schemas.microsoft.com/office/drawing/2014/main" val="168239990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val="1057407751"/>
                    </a:ext>
                  </a:extLst>
                </a:gridCol>
              </a:tblGrid>
              <a:tr h="569035"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REGION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 EXPLOREE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227165"/>
                  </a:ext>
                </a:extLst>
              </a:tr>
              <a:tr h="569035">
                <a:tc>
                  <a:txBody>
                    <a:bodyPr/>
                    <a:lstStyle/>
                    <a:p>
                      <a:pPr algn="l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Artères membres</a:t>
                      </a:r>
                      <a:r>
                        <a:rPr lang="fr-FR" sz="23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 inférieurs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55</a:t>
                      </a:r>
                      <a:endParaRPr lang="fr-FR" sz="23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30,1</a:t>
                      </a:r>
                      <a:endParaRPr lang="fr-FR" sz="23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0328753"/>
                  </a:ext>
                </a:extLst>
              </a:tr>
              <a:tr h="569035">
                <a:tc>
                  <a:txBody>
                    <a:bodyPr/>
                    <a:lstStyle/>
                    <a:p>
                      <a:pPr algn="l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Veines membres inférieurs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69</a:t>
                      </a:r>
                      <a:endParaRPr lang="fr-FR" sz="23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37,7</a:t>
                      </a:r>
                      <a:endParaRPr lang="fr-FR" sz="23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331250"/>
                  </a:ext>
                </a:extLst>
              </a:tr>
              <a:tr h="569035">
                <a:tc>
                  <a:txBody>
                    <a:bodyPr/>
                    <a:lstStyle/>
                    <a:p>
                      <a:pPr algn="l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Artères+ veines MI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10</a:t>
                      </a:r>
                      <a:endParaRPr lang="fr-FR" sz="23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5,5</a:t>
                      </a:r>
                      <a:endParaRPr lang="fr-FR" sz="23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123580"/>
                  </a:ext>
                </a:extLst>
              </a:tr>
              <a:tr h="569035">
                <a:tc>
                  <a:txBody>
                    <a:bodyPr/>
                    <a:lstStyle/>
                    <a:p>
                      <a:pPr algn="l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Troncs</a:t>
                      </a:r>
                      <a:r>
                        <a:rPr lang="fr-FR" sz="23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 supra-aortiques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28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15,3</a:t>
                      </a:r>
                      <a:endParaRPr lang="fr-FR" sz="23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9310339"/>
                  </a:ext>
                </a:extLst>
              </a:tr>
              <a:tr h="569035">
                <a:tc>
                  <a:txBody>
                    <a:bodyPr/>
                    <a:lstStyle/>
                    <a:p>
                      <a:pPr algn="l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Artères</a:t>
                      </a:r>
                      <a:r>
                        <a:rPr lang="fr-FR" sz="23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 membres supérieurs</a:t>
                      </a:r>
                      <a:endParaRPr lang="fr-FR" sz="2300" b="1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3</a:t>
                      </a:r>
                      <a:endParaRPr lang="fr-FR" sz="23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1,6</a:t>
                      </a:r>
                      <a:endParaRPr lang="fr-FR" sz="23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8149541"/>
                  </a:ext>
                </a:extLst>
              </a:tr>
              <a:tr h="706022">
                <a:tc>
                  <a:txBody>
                    <a:bodyPr/>
                    <a:lstStyle/>
                    <a:p>
                      <a:pPr algn="l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Veines</a:t>
                      </a:r>
                      <a:r>
                        <a:rPr lang="fr-FR" sz="23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 membres supérieurs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2</a:t>
                      </a:r>
                      <a:endParaRPr lang="fr-FR" sz="23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1,1</a:t>
                      </a:r>
                      <a:endParaRPr lang="fr-FR" sz="23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114622"/>
                  </a:ext>
                </a:extLst>
              </a:tr>
              <a:tr h="569035">
                <a:tc>
                  <a:txBody>
                    <a:bodyPr/>
                    <a:lstStyle/>
                    <a:p>
                      <a:pPr algn="l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Artères + veines</a:t>
                      </a:r>
                      <a:r>
                        <a:rPr lang="fr-FR" sz="23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 MS (FAV)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16</a:t>
                      </a:r>
                      <a:endParaRPr lang="fr-FR" sz="23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8,7</a:t>
                      </a:r>
                      <a:endParaRPr lang="fr-FR" sz="23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4988188"/>
                  </a:ext>
                </a:extLst>
              </a:tr>
              <a:tr h="569035">
                <a:tc>
                  <a:txBody>
                    <a:bodyPr/>
                    <a:lstStyle/>
                    <a:p>
                      <a:pPr algn="l"/>
                      <a:r>
                        <a:rPr lang="fr-FR" sz="23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TOTAL</a:t>
                      </a:r>
                      <a:endParaRPr lang="fr-FR" sz="23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183</a:t>
                      </a:r>
                      <a:endParaRPr lang="fr-FR" sz="23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Verdana" panose="020B0604030504040204" pitchFamily="34" charset="0"/>
                        </a:rPr>
                        <a:t>100</a:t>
                      </a:r>
                      <a:endParaRPr lang="fr-FR" sz="23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354322"/>
                  </a:ext>
                </a:extLst>
              </a:tr>
            </a:tbl>
          </a:graphicData>
        </a:graphic>
      </p:graphicFrame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628650" y="-27384"/>
            <a:ext cx="7886700" cy="1325563"/>
          </a:xfrm>
        </p:spPr>
        <p:txBody>
          <a:bodyPr/>
          <a:lstStyle/>
          <a:p>
            <a:pPr algn="ctr" eaLnBrk="1" hangingPunct="1"/>
            <a:r>
              <a:rPr lang="fr-FR" altLang="fr-FR" sz="4200" dirty="0" smtClean="0">
                <a:latin typeface="Arial" panose="020B0604020202020204" pitchFamily="34" charset="0"/>
                <a:cs typeface="Arial" panose="020B0604020202020204" pitchFamily="34" charset="0"/>
              </a:rPr>
              <a:t>RESULTATS</a:t>
            </a:r>
          </a:p>
        </p:txBody>
      </p:sp>
      <p:sp>
        <p:nvSpPr>
          <p:cNvPr id="8" name="Ellipse 7"/>
          <p:cNvSpPr/>
          <p:nvPr/>
        </p:nvSpPr>
        <p:spPr bwMode="auto">
          <a:xfrm>
            <a:off x="251520" y="1946920"/>
            <a:ext cx="7992888" cy="7620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89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12"/>
          <p:cNvSpPr>
            <a:spLocks noChangeArrowheads="1"/>
          </p:cNvSpPr>
          <p:nvPr/>
        </p:nvSpPr>
        <p:spPr bwMode="auto">
          <a:xfrm>
            <a:off x="467544" y="-636652"/>
            <a:ext cx="8928992" cy="2749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endParaRPr lang="fr-FR" sz="2600" dirty="0">
              <a:latin typeface="+mn-lt"/>
              <a:ea typeface="Verdana" panose="020B0604030504040204" pitchFamily="34" charset="0"/>
              <a:cs typeface="Times New Roman" pitchFamily="18" charset="0"/>
            </a:endParaRPr>
          </a:p>
          <a:p>
            <a:pPr lvl="2" algn="just"/>
            <a:endParaRPr lang="fr-FR" altLang="fr-FR" sz="2300" dirty="0">
              <a:solidFill>
                <a:srgbClr val="40404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lvl="2" algn="just"/>
            <a:endParaRPr lang="fr-FR" altLang="fr-FR" sz="2300" dirty="0">
              <a:solidFill>
                <a:srgbClr val="40404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lvl="2" algn="just"/>
            <a:endParaRPr lang="fr-FR" altLang="fr-FR" sz="2300" dirty="0">
              <a:solidFill>
                <a:srgbClr val="40404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lvl="2" algn="just"/>
            <a:endParaRPr lang="fr-FR" altLang="fr-FR" sz="2300" dirty="0">
              <a:solidFill>
                <a:srgbClr val="40404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lvl="2" algn="just"/>
            <a:endParaRPr lang="fr-FR" altLang="fr-FR" sz="2300" dirty="0">
              <a:solidFill>
                <a:srgbClr val="40404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lvl="2" algn="just"/>
            <a:endParaRPr lang="fr-CA" baseline="30000" dirty="0">
              <a:latin typeface="Arial Black" pitchFamily="34" charset="0"/>
            </a:endParaRP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45F3741C-2F79-414D-84B1-08AE4080E5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024238"/>
              </p:ext>
            </p:extLst>
          </p:nvPr>
        </p:nvGraphicFramePr>
        <p:xfrm>
          <a:off x="467544" y="836712"/>
          <a:ext cx="8301806" cy="5918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4153473069"/>
                    </a:ext>
                  </a:extLst>
                </a:gridCol>
                <a:gridCol w="2211258">
                  <a:extLst>
                    <a:ext uri="{9D8B030D-6E8A-4147-A177-3AD203B41FA5}">
                      <a16:colId xmlns:a16="http://schemas.microsoft.com/office/drawing/2014/main" val="3719575635"/>
                    </a:ext>
                  </a:extLst>
                </a:gridCol>
                <a:gridCol w="2418140">
                  <a:extLst>
                    <a:ext uri="{9D8B030D-6E8A-4147-A177-3AD203B41FA5}">
                      <a16:colId xmlns:a16="http://schemas.microsoft.com/office/drawing/2014/main" val="3548870155"/>
                    </a:ext>
                  </a:extLst>
                </a:gridCol>
              </a:tblGrid>
              <a:tr h="638727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Indications</a:t>
                      </a:r>
                      <a:r>
                        <a:rPr lang="fr-FR" sz="2000" baseline="0" dirty="0" smtClean="0">
                          <a:latin typeface="+mn-lt"/>
                          <a:ea typeface="Verdana" panose="020B0604030504040204" pitchFamily="34" charset="0"/>
                        </a:rPr>
                        <a:t> ED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Effectif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  <a:p>
                      <a:pPr algn="ctr"/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Pourcentage %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528662"/>
                  </a:ext>
                </a:extLst>
              </a:tr>
              <a:tr h="745388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Troubles trophiques chroniques 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87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47,5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93283"/>
                  </a:ext>
                </a:extLst>
              </a:tr>
              <a:tr h="745388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Douleurs 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92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50,2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743172"/>
                  </a:ext>
                </a:extLst>
              </a:tr>
              <a:tr h="74538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Claudication intermittente</a:t>
                      </a:r>
                    </a:p>
                    <a:p>
                      <a:pPr algn="l"/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60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32,7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088596"/>
                  </a:ext>
                </a:extLst>
              </a:tr>
              <a:tr h="745388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Grosses jambes</a:t>
                      </a:r>
                      <a:r>
                        <a:rPr lang="fr-FR" sz="2000" baseline="0" dirty="0" smtClean="0">
                          <a:latin typeface="+mn-lt"/>
                          <a:ea typeface="Verdana" panose="020B0604030504040204" pitchFamily="34" charset="0"/>
                        </a:rPr>
                        <a:t> – </a:t>
                      </a:r>
                      <a:r>
                        <a:rPr lang="fr-FR" sz="2000" baseline="0" dirty="0" err="1" smtClean="0">
                          <a:latin typeface="+mn-lt"/>
                          <a:ea typeface="Verdana" panose="020B0604030504040204" pitchFamily="34" charset="0"/>
                        </a:rPr>
                        <a:t>oedèmes</a:t>
                      </a:r>
                      <a:r>
                        <a:rPr lang="fr-FR" sz="2000" baseline="0" dirty="0" smtClean="0">
                          <a:latin typeface="+mn-lt"/>
                          <a:ea typeface="Verdana" panose="020B0604030504040204" pitchFamily="34" charset="0"/>
                        </a:rPr>
                        <a:t> MI 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51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27,9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903903"/>
                  </a:ext>
                </a:extLst>
              </a:tr>
              <a:tr h="745388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Varices des membres pelviens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35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19,1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722656"/>
                  </a:ext>
                </a:extLst>
              </a:tr>
              <a:tr h="745388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Accidents vasculaires cérébraux 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28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15,3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545400"/>
                  </a:ext>
                </a:extLst>
              </a:tr>
              <a:tr h="745388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Création-contrôle de fistules artério-veineuses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16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+mn-lt"/>
                          <a:ea typeface="Verdana" panose="020B0604030504040204" pitchFamily="34" charset="0"/>
                        </a:rPr>
                        <a:t>8,7</a:t>
                      </a:r>
                      <a:endParaRPr lang="fr-FR" sz="2000" dirty="0"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299687"/>
                  </a:ext>
                </a:extLst>
              </a:tr>
            </a:tbl>
          </a:graphicData>
        </a:graphic>
      </p:graphicFrame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539750" y="-243408"/>
            <a:ext cx="8229600" cy="1143001"/>
          </a:xfrm>
        </p:spPr>
        <p:txBody>
          <a:bodyPr/>
          <a:lstStyle/>
          <a:p>
            <a:pPr algn="ctr" eaLnBrk="1" hangingPunct="1"/>
            <a:r>
              <a:rPr lang="fr-FR" altLang="fr-FR" sz="4200" dirty="0" smtClean="0">
                <a:latin typeface="Arial" panose="020B0604020202020204" pitchFamily="34" charset="0"/>
                <a:cs typeface="Arial" panose="020B0604020202020204" pitchFamily="34" charset="0"/>
              </a:rPr>
              <a:t>RESULTATS</a:t>
            </a:r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AAB18803-BE63-4E91-A1D5-9C430770D7A2}" type="slidenum">
              <a:rPr lang="fr-FR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907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119&quot;&gt;&lt;/object&gt;&lt;object type=&quot;2&quot; unique_id=&quot;10120&quot;&gt;&lt;object type=&quot;3&quot; unique_id=&quot;10121&quot;&gt;&lt;property id=&quot;20148&quot; value=&quot;5&quot;/&gt;&lt;property id=&quot;20300&quot; value=&quot;Diapositive 1&quot;/&gt;&lt;property id=&quot;20307&quot; value=&quot;256&quot;/&gt;&lt;/object&gt;&lt;object type=&quot;3&quot; unique_id=&quot;10122&quot;&gt;&lt;property id=&quot;20148&quot; value=&quot;5&quot;/&gt;&lt;property id=&quot;20300&quot; value=&quot;Diapositive 2&quot;/&gt;&lt;property id=&quot;20307&quot; value=&quot;257&quot;/&gt;&lt;/object&gt;&lt;/object&gt;&lt;/object&gt;&lt;/database&gt;"/>
</p:tagLst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9730</TotalTime>
  <Words>996</Words>
  <Application>Microsoft Office PowerPoint</Application>
  <PresentationFormat>Affichage à l'écran (4:3)</PresentationFormat>
  <Paragraphs>215</Paragraphs>
  <Slides>15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15</vt:i4>
      </vt:variant>
    </vt:vector>
  </HeadingPairs>
  <TitlesOfParts>
    <vt:vector size="28" baseType="lpstr">
      <vt:lpstr>ＭＳ Ｐゴシック</vt:lpstr>
      <vt:lpstr>Arial</vt:lpstr>
      <vt:lpstr>Arial Black</vt:lpstr>
      <vt:lpstr>Arial Narrow</vt:lpstr>
      <vt:lpstr>Calibri</vt:lpstr>
      <vt:lpstr>Calibri Light</vt:lpstr>
      <vt:lpstr>Times</vt:lpstr>
      <vt:lpstr>Times New Roman</vt:lpstr>
      <vt:lpstr>Verdana</vt:lpstr>
      <vt:lpstr>Wingdings</vt:lpstr>
      <vt:lpstr>Modèle par défaut</vt:lpstr>
      <vt:lpstr>Thème Office</vt:lpstr>
      <vt:lpstr>1_Thème Office</vt:lpstr>
      <vt:lpstr>Présentation PowerPoint</vt:lpstr>
      <vt:lpstr>PLAN</vt:lpstr>
      <vt:lpstr>INTRODUCTION</vt:lpstr>
      <vt:lpstr>OBJECTIF</vt:lpstr>
      <vt:lpstr>MATERIEL ET METHODES</vt:lpstr>
      <vt:lpstr>MATERIEL ET METHODES</vt:lpstr>
      <vt:lpstr>RESULTATS</vt:lpstr>
      <vt:lpstr>RESULTATS</vt:lpstr>
      <vt:lpstr>RESULTATS</vt:lpstr>
      <vt:lpstr>Présentation PowerPoint</vt:lpstr>
      <vt:lpstr>RESULTATS</vt:lpstr>
      <vt:lpstr>DISCUSSION</vt:lpstr>
      <vt:lpstr>CONCLUSION</vt:lpstr>
      <vt:lpstr>CONCLUSION</vt:lpstr>
      <vt:lpstr>Merci de votre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Dao</dc:creator>
  <cp:lastModifiedBy>Pr OUEDRAOGO</cp:lastModifiedBy>
  <cp:revision>244</cp:revision>
  <dcterms:created xsi:type="dcterms:W3CDTF">2008-10-25T09:53:37Z</dcterms:created>
  <dcterms:modified xsi:type="dcterms:W3CDTF">2021-10-28T10:49:11Z</dcterms:modified>
</cp:coreProperties>
</file>